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66"/>
  </p:notesMasterIdLst>
  <p:sldIdLst>
    <p:sldId id="256" r:id="rId2"/>
    <p:sldId id="257" r:id="rId3"/>
    <p:sldId id="346" r:id="rId4"/>
    <p:sldId id="258" r:id="rId5"/>
    <p:sldId id="259" r:id="rId6"/>
    <p:sldId id="347" r:id="rId7"/>
    <p:sldId id="296" r:id="rId8"/>
    <p:sldId id="297" r:id="rId9"/>
    <p:sldId id="261" r:id="rId10"/>
    <p:sldId id="298" r:id="rId11"/>
    <p:sldId id="267"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8" r:id="rId32"/>
    <p:sldId id="319" r:id="rId33"/>
    <p:sldId id="320" r:id="rId34"/>
    <p:sldId id="321" r:id="rId35"/>
    <p:sldId id="322" r:id="rId36"/>
    <p:sldId id="323" r:id="rId37"/>
    <p:sldId id="325" r:id="rId38"/>
    <p:sldId id="345"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358" r:id="rId56"/>
    <p:sldId id="349" r:id="rId57"/>
    <p:sldId id="350" r:id="rId58"/>
    <p:sldId id="351" r:id="rId59"/>
    <p:sldId id="353" r:id="rId60"/>
    <p:sldId id="355" r:id="rId61"/>
    <p:sldId id="360" r:id="rId62"/>
    <p:sldId id="361" r:id="rId63"/>
    <p:sldId id="359" r:id="rId64"/>
    <p:sldId id="294" r:id="rId65"/>
  </p:sldIdLst>
  <p:sldSz cx="9144000" cy="5143500" type="screen16x9"/>
  <p:notesSz cx="6858000" cy="9144000"/>
  <p:embeddedFontLst>
    <p:embeddedFont>
      <p:font typeface="Arial Narrow" charset="0"/>
      <p:regular r:id="rId67"/>
      <p:bold r:id="rId68"/>
      <p:italic r:id="rId69"/>
      <p:boldItalic r:id="rId70"/>
    </p:embeddedFont>
    <p:embeddedFont>
      <p:font typeface=".VnTimeH" pitchFamily="34" charset="0"/>
      <p:regular r:id="rId71"/>
      <p:bold r:id="rId72"/>
      <p:italic r:id="rId73"/>
      <p:boldItalic r:id="rId74"/>
    </p:embeddedFont>
    <p:embeddedFont>
      <p:font typeface="Nixie One" charset="0"/>
      <p:regular r:id="rId75"/>
    </p:embeddedFont>
    <p:embeddedFont>
      <p:font typeface="Roboto Slab" charset="0"/>
      <p:regular r:id="rId76"/>
      <p:bold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8CEBAF2-A0B9-41F5-855D-340B4F70AB4A}">
  <a:tblStyle styleId="{98CEBAF2-A0B9-41F5-855D-340B4F70AB4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0ED7BB8-C791-43B9-B544-FB8657F4FD4F}"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04" autoAdjust="0"/>
  </p:normalViewPr>
  <p:slideViewPr>
    <p:cSldViewPr>
      <p:cViewPr>
        <p:scale>
          <a:sx n="103" d="100"/>
          <a:sy n="103" d="100"/>
        </p:scale>
        <p:origin x="-7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6"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34373679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4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278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299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38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4646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2923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041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7640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57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4577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2773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2555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0768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2867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8394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3130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2896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448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4508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0837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8238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7796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3575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5805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8699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6263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9669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4518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19255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819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0705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6012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9246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4001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3511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2989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2506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51009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44408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56436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8586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4196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7982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60171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83162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08582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41715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3133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86751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78495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27817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69818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08499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6341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2"/>
        <p:cNvGrpSpPr/>
        <p:nvPr/>
      </p:nvGrpSpPr>
      <p:grpSpPr>
        <a:xfrm>
          <a:off x="0" y="0"/>
          <a:ext cx="0" cy="0"/>
          <a:chOff x="0" y="0"/>
          <a:chExt cx="0" cy="0"/>
        </a:xfrm>
      </p:grpSpPr>
      <p:sp>
        <p:nvSpPr>
          <p:cNvPr id="1633" name="Google Shape;1633;g73d2e3e72b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4" name="Google Shape;1634;g73d2e3e72b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7630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0" y="0"/>
            <a:ext cx="91440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12" name="Google Shape;12;p2"/>
          <p:cNvSpPr/>
          <p:nvPr/>
        </p:nvSpPr>
        <p:spPr>
          <a:xfrm>
            <a:off x="0" y="4493605"/>
            <a:ext cx="9144000" cy="118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584075"/>
            <a:ext cx="9144000" cy="559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685800" y="2601425"/>
            <a:ext cx="5810400" cy="1159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4113600" y="2878750"/>
            <a:ext cx="4505700" cy="1159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4800"/>
              <a:buNone/>
              <a:defRPr sz="4800">
                <a:solidFill>
                  <a:schemeClr val="accent1"/>
                </a:solidFill>
              </a:defRPr>
            </a:lvl1pPr>
            <a:lvl2pPr lvl="1" rtl="0">
              <a:spcBef>
                <a:spcPts val="0"/>
              </a:spcBef>
              <a:spcAft>
                <a:spcPts val="0"/>
              </a:spcAft>
              <a:buClr>
                <a:schemeClr val="accent1"/>
              </a:buClr>
              <a:buSzPts val="4800"/>
              <a:buNone/>
              <a:defRPr sz="4800">
                <a:solidFill>
                  <a:schemeClr val="accent1"/>
                </a:solidFill>
              </a:defRPr>
            </a:lvl2pPr>
            <a:lvl3pPr lvl="2" rtl="0">
              <a:spcBef>
                <a:spcPts val="0"/>
              </a:spcBef>
              <a:spcAft>
                <a:spcPts val="0"/>
              </a:spcAft>
              <a:buClr>
                <a:schemeClr val="accent1"/>
              </a:buClr>
              <a:buSzPts val="4800"/>
              <a:buNone/>
              <a:defRPr sz="4800">
                <a:solidFill>
                  <a:schemeClr val="accent1"/>
                </a:solidFill>
              </a:defRPr>
            </a:lvl3pPr>
            <a:lvl4pPr lvl="3" rtl="0">
              <a:spcBef>
                <a:spcPts val="0"/>
              </a:spcBef>
              <a:spcAft>
                <a:spcPts val="0"/>
              </a:spcAft>
              <a:buClr>
                <a:schemeClr val="accent1"/>
              </a:buClr>
              <a:buSzPts val="4800"/>
              <a:buNone/>
              <a:defRPr sz="4800">
                <a:solidFill>
                  <a:schemeClr val="accent1"/>
                </a:solidFill>
              </a:defRPr>
            </a:lvl4pPr>
            <a:lvl5pPr lvl="4" rtl="0">
              <a:spcBef>
                <a:spcPts val="0"/>
              </a:spcBef>
              <a:spcAft>
                <a:spcPts val="0"/>
              </a:spcAft>
              <a:buClr>
                <a:schemeClr val="accent1"/>
              </a:buClr>
              <a:buSzPts val="4800"/>
              <a:buNone/>
              <a:defRPr sz="4800">
                <a:solidFill>
                  <a:schemeClr val="accent1"/>
                </a:solidFill>
              </a:defRPr>
            </a:lvl5pPr>
            <a:lvl6pPr lvl="5" rtl="0">
              <a:spcBef>
                <a:spcPts val="0"/>
              </a:spcBef>
              <a:spcAft>
                <a:spcPts val="0"/>
              </a:spcAft>
              <a:buClr>
                <a:schemeClr val="accent1"/>
              </a:buClr>
              <a:buSzPts val="4800"/>
              <a:buNone/>
              <a:defRPr sz="4800">
                <a:solidFill>
                  <a:schemeClr val="accent1"/>
                </a:solidFill>
              </a:defRPr>
            </a:lvl6pPr>
            <a:lvl7pPr lvl="6" rtl="0">
              <a:spcBef>
                <a:spcPts val="0"/>
              </a:spcBef>
              <a:spcAft>
                <a:spcPts val="0"/>
              </a:spcAft>
              <a:buClr>
                <a:schemeClr val="accent1"/>
              </a:buClr>
              <a:buSzPts val="4800"/>
              <a:buNone/>
              <a:defRPr sz="4800">
                <a:solidFill>
                  <a:schemeClr val="accent1"/>
                </a:solidFill>
              </a:defRPr>
            </a:lvl7pPr>
            <a:lvl8pPr lvl="7" rtl="0">
              <a:spcBef>
                <a:spcPts val="0"/>
              </a:spcBef>
              <a:spcAft>
                <a:spcPts val="0"/>
              </a:spcAft>
              <a:buClr>
                <a:schemeClr val="accent1"/>
              </a:buClr>
              <a:buSzPts val="4800"/>
              <a:buNone/>
              <a:defRPr sz="4800">
                <a:solidFill>
                  <a:schemeClr val="accent1"/>
                </a:solidFill>
              </a:defRPr>
            </a:lvl8pPr>
            <a:lvl9pPr lvl="8" rtl="0">
              <a:spcBef>
                <a:spcPts val="0"/>
              </a:spcBef>
              <a:spcAft>
                <a:spcPts val="0"/>
              </a:spcAft>
              <a:buClr>
                <a:schemeClr val="accent1"/>
              </a:buClr>
              <a:buSzPts val="4800"/>
              <a:buNone/>
              <a:defRPr sz="4800">
                <a:solidFill>
                  <a:schemeClr val="accent1"/>
                </a:solidFill>
              </a:defRPr>
            </a:lvl9pPr>
          </a:lstStyle>
          <a:p>
            <a:endParaRPr/>
          </a:p>
        </p:txBody>
      </p:sp>
      <p:sp>
        <p:nvSpPr>
          <p:cNvPr id="17" name="Google Shape;17;p3"/>
          <p:cNvSpPr txBox="1">
            <a:spLocks noGrp="1"/>
          </p:cNvSpPr>
          <p:nvPr>
            <p:ph type="subTitle" idx="1"/>
          </p:nvPr>
        </p:nvSpPr>
        <p:spPr>
          <a:xfrm>
            <a:off x="4113600" y="3983050"/>
            <a:ext cx="45057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1800"/>
              <a:buNone/>
              <a:defRPr sz="1800" b="1">
                <a:solidFill>
                  <a:schemeClr val="accent6"/>
                </a:solidFill>
              </a:defRPr>
            </a:lvl1pPr>
            <a:lvl2pPr lvl="1" rtl="0">
              <a:spcBef>
                <a:spcPts val="0"/>
              </a:spcBef>
              <a:spcAft>
                <a:spcPts val="0"/>
              </a:spcAft>
              <a:buClr>
                <a:schemeClr val="accent6"/>
              </a:buClr>
              <a:buSzPts val="1800"/>
              <a:buNone/>
              <a:defRPr sz="1800" b="1">
                <a:solidFill>
                  <a:schemeClr val="accent6"/>
                </a:solidFill>
              </a:defRPr>
            </a:lvl2pPr>
            <a:lvl3pPr lvl="2" rtl="0">
              <a:spcBef>
                <a:spcPts val="0"/>
              </a:spcBef>
              <a:spcAft>
                <a:spcPts val="0"/>
              </a:spcAft>
              <a:buClr>
                <a:schemeClr val="accent6"/>
              </a:buClr>
              <a:buSzPts val="1800"/>
              <a:buNone/>
              <a:defRPr sz="1800" b="1">
                <a:solidFill>
                  <a:schemeClr val="accent6"/>
                </a:solidFill>
              </a:defRPr>
            </a:lvl3pPr>
            <a:lvl4pPr lvl="3" rtl="0">
              <a:spcBef>
                <a:spcPts val="0"/>
              </a:spcBef>
              <a:spcAft>
                <a:spcPts val="0"/>
              </a:spcAft>
              <a:buClr>
                <a:schemeClr val="accent6"/>
              </a:buClr>
              <a:buSzPts val="1800"/>
              <a:buNone/>
              <a:defRPr b="1">
                <a:solidFill>
                  <a:schemeClr val="accent6"/>
                </a:solidFill>
              </a:defRPr>
            </a:lvl4pPr>
            <a:lvl5pPr lvl="4" rtl="0">
              <a:spcBef>
                <a:spcPts val="0"/>
              </a:spcBef>
              <a:spcAft>
                <a:spcPts val="0"/>
              </a:spcAft>
              <a:buClr>
                <a:schemeClr val="accent6"/>
              </a:buClr>
              <a:buSzPts val="1800"/>
              <a:buNone/>
              <a:defRPr b="1">
                <a:solidFill>
                  <a:schemeClr val="accent6"/>
                </a:solidFill>
              </a:defRPr>
            </a:lvl5pPr>
            <a:lvl6pPr lvl="5" rtl="0">
              <a:spcBef>
                <a:spcPts val="0"/>
              </a:spcBef>
              <a:spcAft>
                <a:spcPts val="0"/>
              </a:spcAft>
              <a:buClr>
                <a:schemeClr val="accent6"/>
              </a:buClr>
              <a:buSzPts val="1800"/>
              <a:buNone/>
              <a:defRPr b="1">
                <a:solidFill>
                  <a:schemeClr val="accent6"/>
                </a:solidFill>
              </a:defRPr>
            </a:lvl6pPr>
            <a:lvl7pPr lvl="6" rtl="0">
              <a:spcBef>
                <a:spcPts val="0"/>
              </a:spcBef>
              <a:spcAft>
                <a:spcPts val="0"/>
              </a:spcAft>
              <a:buClr>
                <a:schemeClr val="accent6"/>
              </a:buClr>
              <a:buSzPts val="1800"/>
              <a:buNone/>
              <a:defRPr b="1">
                <a:solidFill>
                  <a:schemeClr val="accent6"/>
                </a:solidFill>
              </a:defRPr>
            </a:lvl7pPr>
            <a:lvl8pPr lvl="7" rtl="0">
              <a:spcBef>
                <a:spcPts val="0"/>
              </a:spcBef>
              <a:spcAft>
                <a:spcPts val="0"/>
              </a:spcAft>
              <a:buClr>
                <a:schemeClr val="accent6"/>
              </a:buClr>
              <a:buSzPts val="1800"/>
              <a:buNone/>
              <a:defRPr b="1">
                <a:solidFill>
                  <a:schemeClr val="accent6"/>
                </a:solidFill>
              </a:defRPr>
            </a:lvl8pPr>
            <a:lvl9pPr lvl="8" rtl="0">
              <a:spcBef>
                <a:spcPts val="0"/>
              </a:spcBef>
              <a:spcAft>
                <a:spcPts val="0"/>
              </a:spcAft>
              <a:buClr>
                <a:schemeClr val="accent6"/>
              </a:buClr>
              <a:buSzPts val="1800"/>
              <a:buNone/>
              <a:defRPr b="1">
                <a:solidFill>
                  <a:schemeClr val="accent6"/>
                </a:solidFill>
              </a:defRPr>
            </a:lvl9pPr>
          </a:lstStyle>
          <a:p>
            <a:endParaRPr/>
          </a:p>
        </p:txBody>
      </p:sp>
      <p:sp>
        <p:nvSpPr>
          <p:cNvPr id="18" name="Google Shape;18;p3"/>
          <p:cNvSpPr/>
          <p:nvPr/>
        </p:nvSpPr>
        <p:spPr>
          <a:xfrm>
            <a:off x="0" y="4288499"/>
            <a:ext cx="3474300" cy="24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0" y="0"/>
            <a:ext cx="34743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20" name="Google Shape;20;p3"/>
          <p:cNvSpPr/>
          <p:nvPr/>
        </p:nvSpPr>
        <p:spPr>
          <a:xfrm>
            <a:off x="0" y="500626"/>
            <a:ext cx="3474300" cy="3824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4493604"/>
            <a:ext cx="3474300" cy="118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0" y="4584075"/>
            <a:ext cx="3474300" cy="559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2"/>
        <p:cNvGrpSpPr/>
        <p:nvPr/>
      </p:nvGrpSpPr>
      <p:grpSpPr>
        <a:xfrm>
          <a:off x="0" y="0"/>
          <a:ext cx="0" cy="0"/>
          <a:chOff x="0" y="0"/>
          <a:chExt cx="0" cy="0"/>
        </a:xfrm>
      </p:grpSpPr>
      <p:sp>
        <p:nvSpPr>
          <p:cNvPr id="33" name="Google Shape;33;p5"/>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34" name="Google Shape;34;p5"/>
          <p:cNvSpPr/>
          <p:nvPr/>
        </p:nvSpPr>
        <p:spPr>
          <a:xfrm>
            <a:off x="0" y="500625"/>
            <a:ext cx="45720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5"/>
          <p:cNvCxnSpPr/>
          <p:nvPr/>
        </p:nvCxnSpPr>
        <p:spPr>
          <a:xfrm>
            <a:off x="1037450" y="809725"/>
            <a:ext cx="0" cy="470700"/>
          </a:xfrm>
          <a:prstGeom prst="straightConnector1">
            <a:avLst/>
          </a:prstGeom>
          <a:noFill/>
          <a:ln w="9525" cap="flat" cmpd="sng">
            <a:solidFill>
              <a:schemeClr val="accent2"/>
            </a:solidFill>
            <a:prstDash val="solid"/>
            <a:round/>
            <a:headEnd type="none" w="med" len="med"/>
            <a:tailEnd type="none" w="med" len="med"/>
          </a:ln>
        </p:spPr>
      </p:cxnSp>
      <p:sp>
        <p:nvSpPr>
          <p:cNvPr id="39" name="Google Shape;39;p5"/>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40" name="Google Shape;40;p5"/>
          <p:cNvSpPr txBox="1">
            <a:spLocks noGrp="1"/>
          </p:cNvSpPr>
          <p:nvPr>
            <p:ph type="body" idx="1"/>
          </p:nvPr>
        </p:nvSpPr>
        <p:spPr>
          <a:xfrm>
            <a:off x="1146025" y="1767275"/>
            <a:ext cx="7540800" cy="31587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SzPts val="2800"/>
              <a:buChar char="▪"/>
              <a:defRPr sz="2800"/>
            </a:lvl1pPr>
            <a:lvl2pPr marL="914400" lvl="1" indent="-406400">
              <a:spcBef>
                <a:spcPts val="0"/>
              </a:spcBef>
              <a:spcAft>
                <a:spcPts val="0"/>
              </a:spcAft>
              <a:buSzPts val="2800"/>
              <a:buChar char="▫"/>
              <a:defRPr sz="2800"/>
            </a:lvl2pPr>
            <a:lvl3pPr marL="1371600" lvl="2" indent="-406400">
              <a:spcBef>
                <a:spcPts val="0"/>
              </a:spcBef>
              <a:spcAft>
                <a:spcPts val="0"/>
              </a:spcAft>
              <a:buSzPts val="2800"/>
              <a:buChar char="■"/>
              <a:defRPr sz="2800"/>
            </a:lvl3pPr>
            <a:lvl4pPr marL="1828800" lvl="3" indent="-406400">
              <a:spcBef>
                <a:spcPts val="0"/>
              </a:spcBef>
              <a:spcAft>
                <a:spcPts val="0"/>
              </a:spcAft>
              <a:buSzPts val="2800"/>
              <a:buChar char="●"/>
              <a:defRPr sz="2800"/>
            </a:lvl4pPr>
            <a:lvl5pPr marL="2286000" lvl="4" indent="-406400">
              <a:spcBef>
                <a:spcPts val="0"/>
              </a:spcBef>
              <a:spcAft>
                <a:spcPts val="0"/>
              </a:spcAft>
              <a:buSzPts val="2800"/>
              <a:buChar char="○"/>
              <a:defRPr sz="2800"/>
            </a:lvl5pPr>
            <a:lvl6pPr marL="2743200" lvl="5" indent="-406400">
              <a:spcBef>
                <a:spcPts val="0"/>
              </a:spcBef>
              <a:spcAft>
                <a:spcPts val="0"/>
              </a:spcAft>
              <a:buSzPts val="2800"/>
              <a:buChar char="■"/>
              <a:defRPr sz="2800"/>
            </a:lvl6pPr>
            <a:lvl7pPr marL="3200400" lvl="6" indent="-406400">
              <a:spcBef>
                <a:spcPts val="0"/>
              </a:spcBef>
              <a:spcAft>
                <a:spcPts val="0"/>
              </a:spcAft>
              <a:buSzPts val="2800"/>
              <a:buChar char="●"/>
              <a:defRPr sz="2800"/>
            </a:lvl7pPr>
            <a:lvl8pPr marL="3657600" lvl="7" indent="-406400">
              <a:spcBef>
                <a:spcPts val="0"/>
              </a:spcBef>
              <a:spcAft>
                <a:spcPts val="0"/>
              </a:spcAft>
              <a:buSzPts val="2800"/>
              <a:buChar char="○"/>
              <a:defRPr sz="2800"/>
            </a:lvl8pPr>
            <a:lvl9pPr marL="4114800" lvl="8" indent="-406400">
              <a:spcBef>
                <a:spcPts val="0"/>
              </a:spcBef>
              <a:spcAft>
                <a:spcPts val="0"/>
              </a:spcAft>
              <a:buSzPts val="2800"/>
              <a:buChar char="■"/>
              <a:defRPr sz="2800"/>
            </a:lvl9pPr>
          </a:lstStyle>
          <a:p>
            <a:endParaRPr/>
          </a:p>
        </p:txBody>
      </p:sp>
      <p:sp>
        <p:nvSpPr>
          <p:cNvPr id="41" name="Google Shape;41;p5"/>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2"/>
        <p:cNvGrpSpPr/>
        <p:nvPr/>
      </p:nvGrpSpPr>
      <p:grpSpPr>
        <a:xfrm>
          <a:off x="0" y="0"/>
          <a:ext cx="0" cy="0"/>
          <a:chOff x="0" y="0"/>
          <a:chExt cx="0" cy="0"/>
        </a:xfrm>
      </p:grpSpPr>
      <p:sp>
        <p:nvSpPr>
          <p:cNvPr id="43" name="Google Shape;43;p6"/>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44" name="Google Shape;44;p6"/>
          <p:cNvSpPr/>
          <p:nvPr/>
        </p:nvSpPr>
        <p:spPr>
          <a:xfrm>
            <a:off x="0" y="500625"/>
            <a:ext cx="45720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6"/>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48;p6"/>
          <p:cNvCxnSpPr/>
          <p:nvPr/>
        </p:nvCxnSpPr>
        <p:spPr>
          <a:xfrm>
            <a:off x="1037450" y="809725"/>
            <a:ext cx="0" cy="470700"/>
          </a:xfrm>
          <a:prstGeom prst="straightConnector1">
            <a:avLst/>
          </a:prstGeom>
          <a:noFill/>
          <a:ln w="9525" cap="flat" cmpd="sng">
            <a:solidFill>
              <a:schemeClr val="accent2"/>
            </a:solidFill>
            <a:prstDash val="solid"/>
            <a:round/>
            <a:headEnd type="none" w="med" len="med"/>
            <a:tailEnd type="none" w="med" len="med"/>
          </a:ln>
        </p:spPr>
      </p:cxnSp>
      <p:sp>
        <p:nvSpPr>
          <p:cNvPr id="49" name="Google Shape;49;p6"/>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50" name="Google Shape;50;p6"/>
          <p:cNvSpPr txBox="1">
            <a:spLocks noGrp="1"/>
          </p:cNvSpPr>
          <p:nvPr>
            <p:ph type="body" idx="1"/>
          </p:nvPr>
        </p:nvSpPr>
        <p:spPr>
          <a:xfrm>
            <a:off x="1146025" y="1767275"/>
            <a:ext cx="3660300" cy="3158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1" name="Google Shape;51;p6"/>
          <p:cNvSpPr txBox="1">
            <a:spLocks noGrp="1"/>
          </p:cNvSpPr>
          <p:nvPr>
            <p:ph type="body" idx="2"/>
          </p:nvPr>
        </p:nvSpPr>
        <p:spPr>
          <a:xfrm>
            <a:off x="5026623" y="1767275"/>
            <a:ext cx="3660300" cy="3158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52" name="Google Shape;52;p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8"/>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67" name="Google Shape;67;p8"/>
          <p:cNvSpPr/>
          <p:nvPr/>
        </p:nvSpPr>
        <p:spPr>
          <a:xfrm>
            <a:off x="0" y="500625"/>
            <a:ext cx="45720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8"/>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8"/>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 name="Google Shape;71;p8"/>
          <p:cNvCxnSpPr/>
          <p:nvPr/>
        </p:nvCxnSpPr>
        <p:spPr>
          <a:xfrm>
            <a:off x="1037450" y="809725"/>
            <a:ext cx="0" cy="470700"/>
          </a:xfrm>
          <a:prstGeom prst="straightConnector1">
            <a:avLst/>
          </a:prstGeom>
          <a:noFill/>
          <a:ln w="9525" cap="flat" cmpd="sng">
            <a:solidFill>
              <a:schemeClr val="accent2"/>
            </a:solidFill>
            <a:prstDash val="solid"/>
            <a:round/>
            <a:headEnd type="none" w="med" len="med"/>
            <a:tailEnd type="none" w="med" len="med"/>
          </a:ln>
        </p:spPr>
      </p:cxnSp>
      <p:sp>
        <p:nvSpPr>
          <p:cNvPr id="72" name="Google Shape;72;p8"/>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73" name="Google Shape;73;p8"/>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
        <p:cNvGrpSpPr/>
        <p:nvPr/>
      </p:nvGrpSpPr>
      <p:grpSpPr>
        <a:xfrm>
          <a:off x="0" y="0"/>
          <a:ext cx="0" cy="0"/>
          <a:chOff x="0" y="0"/>
          <a:chExt cx="0" cy="0"/>
        </a:xfrm>
      </p:grpSpPr>
      <p:sp>
        <p:nvSpPr>
          <p:cNvPr id="83" name="Google Shape;83;p10"/>
          <p:cNvSpPr/>
          <p:nvPr/>
        </p:nvSpPr>
        <p:spPr>
          <a:xfrm>
            <a:off x="0" y="0"/>
            <a:ext cx="2472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84" name="Google Shape;84;p10"/>
          <p:cNvSpPr/>
          <p:nvPr/>
        </p:nvSpPr>
        <p:spPr>
          <a:xfrm>
            <a:off x="0" y="500625"/>
            <a:ext cx="247200" cy="1058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0"/>
          <p:cNvSpPr/>
          <p:nvPr/>
        </p:nvSpPr>
        <p:spPr>
          <a:xfrm>
            <a:off x="0" y="1553406"/>
            <a:ext cx="247200" cy="15327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0"/>
          <p:cNvSpPr/>
          <p:nvPr/>
        </p:nvSpPr>
        <p:spPr>
          <a:xfrm>
            <a:off x="0" y="3086100"/>
            <a:ext cx="247200" cy="605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0"/>
          <p:cNvSpPr/>
          <p:nvPr/>
        </p:nvSpPr>
        <p:spPr>
          <a:xfrm>
            <a:off x="0" y="3691500"/>
            <a:ext cx="247200" cy="1452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0"/>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style A">
  <p:cSld name="BLANK_1_1">
    <p:bg>
      <p:bgPr>
        <a:solidFill>
          <a:schemeClr val="accent4"/>
        </a:solidFill>
        <a:effectLst/>
      </p:bgPr>
    </p:bg>
    <p:spTree>
      <p:nvGrpSpPr>
        <p:cNvPr id="1"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14454"/>
              </a:solidFill>
            </a:endParaRPr>
          </a:p>
        </p:txBody>
      </p:sp>
      <p:sp>
        <p:nvSpPr>
          <p:cNvPr id="91" name="Google Shape;91;p11"/>
          <p:cNvSpPr/>
          <p:nvPr/>
        </p:nvSpPr>
        <p:spPr>
          <a:xfrm>
            <a:off x="0" y="500625"/>
            <a:ext cx="9144000" cy="732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1"/>
          <p:cNvSpPr/>
          <p:nvPr/>
        </p:nvSpPr>
        <p:spPr>
          <a:xfrm>
            <a:off x="0" y="3962800"/>
            <a:ext cx="9144000" cy="370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1"/>
          <p:cNvSpPr/>
          <p:nvPr/>
        </p:nvSpPr>
        <p:spPr>
          <a:xfrm>
            <a:off x="0" y="4333125"/>
            <a:ext cx="9144000" cy="8103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1"/>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lvl1pPr lvl="0" algn="ctr" rtl="0">
              <a:buNone/>
              <a:defRPr sz="800">
                <a:solidFill>
                  <a:srgbClr val="FFFFFF"/>
                </a:solidFill>
                <a:latin typeface="Roboto Slab"/>
                <a:ea typeface="Roboto Slab"/>
                <a:cs typeface="Roboto Slab"/>
                <a:sym typeface="Roboto Slab"/>
              </a:defRPr>
            </a:lvl1pPr>
            <a:lvl2pPr lvl="1" algn="ctr" rtl="0">
              <a:buNone/>
              <a:defRPr sz="800">
                <a:solidFill>
                  <a:srgbClr val="FFFFFF"/>
                </a:solidFill>
                <a:latin typeface="Roboto Slab"/>
                <a:ea typeface="Roboto Slab"/>
                <a:cs typeface="Roboto Slab"/>
                <a:sym typeface="Roboto Slab"/>
              </a:defRPr>
            </a:lvl2pPr>
            <a:lvl3pPr lvl="2" algn="ctr" rtl="0">
              <a:buNone/>
              <a:defRPr sz="800">
                <a:solidFill>
                  <a:srgbClr val="FFFFFF"/>
                </a:solidFill>
                <a:latin typeface="Roboto Slab"/>
                <a:ea typeface="Roboto Slab"/>
                <a:cs typeface="Roboto Slab"/>
                <a:sym typeface="Roboto Slab"/>
              </a:defRPr>
            </a:lvl3pPr>
            <a:lvl4pPr lvl="3" algn="ctr" rtl="0">
              <a:buNone/>
              <a:defRPr sz="800">
                <a:solidFill>
                  <a:srgbClr val="FFFFFF"/>
                </a:solidFill>
                <a:latin typeface="Roboto Slab"/>
                <a:ea typeface="Roboto Slab"/>
                <a:cs typeface="Roboto Slab"/>
                <a:sym typeface="Roboto Slab"/>
              </a:defRPr>
            </a:lvl4pPr>
            <a:lvl5pPr lvl="4" algn="ctr" rtl="0">
              <a:buNone/>
              <a:defRPr sz="800">
                <a:solidFill>
                  <a:srgbClr val="FFFFFF"/>
                </a:solidFill>
                <a:latin typeface="Roboto Slab"/>
                <a:ea typeface="Roboto Slab"/>
                <a:cs typeface="Roboto Slab"/>
                <a:sym typeface="Roboto Slab"/>
              </a:defRPr>
            </a:lvl5pPr>
            <a:lvl6pPr lvl="5" algn="ctr" rtl="0">
              <a:buNone/>
              <a:defRPr sz="800">
                <a:solidFill>
                  <a:srgbClr val="FFFFFF"/>
                </a:solidFill>
                <a:latin typeface="Roboto Slab"/>
                <a:ea typeface="Roboto Slab"/>
                <a:cs typeface="Roboto Slab"/>
                <a:sym typeface="Roboto Slab"/>
              </a:defRPr>
            </a:lvl6pPr>
            <a:lvl7pPr lvl="6" algn="ctr" rtl="0">
              <a:buNone/>
              <a:defRPr sz="800">
                <a:solidFill>
                  <a:srgbClr val="FFFFFF"/>
                </a:solidFill>
                <a:latin typeface="Roboto Slab"/>
                <a:ea typeface="Roboto Slab"/>
                <a:cs typeface="Roboto Slab"/>
                <a:sym typeface="Roboto Slab"/>
              </a:defRPr>
            </a:lvl7pPr>
            <a:lvl8pPr lvl="7" algn="ctr" rtl="0">
              <a:buNone/>
              <a:defRPr sz="800">
                <a:solidFill>
                  <a:srgbClr val="FFFFFF"/>
                </a:solidFill>
                <a:latin typeface="Roboto Slab"/>
                <a:ea typeface="Roboto Slab"/>
                <a:cs typeface="Roboto Slab"/>
                <a:sym typeface="Roboto Slab"/>
              </a:defRPr>
            </a:lvl8pPr>
            <a:lvl9pPr lvl="8" algn="ctr" rtl="0">
              <a:buNone/>
              <a:defRPr sz="800">
                <a:solidFill>
                  <a:srgbClr val="FFFFFF"/>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46025" y="530725"/>
            <a:ext cx="3208800" cy="1028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1pPr>
            <a:lvl2pPr lvl="1">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2pPr>
            <a:lvl3pPr lvl="2">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3pPr>
            <a:lvl4pPr lvl="3">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4pPr>
            <a:lvl5pPr lvl="4">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5pPr>
            <a:lvl6pPr lvl="5">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6pPr>
            <a:lvl7pPr lvl="6">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7pPr>
            <a:lvl8pPr lvl="7">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8pPr>
            <a:lvl9pPr lvl="8">
              <a:spcBef>
                <a:spcPts val="0"/>
              </a:spcBef>
              <a:spcAft>
                <a:spcPts val="0"/>
              </a:spcAft>
              <a:buClr>
                <a:schemeClr val="lt1"/>
              </a:buClr>
              <a:buSzPts val="1800"/>
              <a:buFont typeface="Roboto Slab"/>
              <a:buNone/>
              <a:defRPr sz="1800" b="1">
                <a:solidFill>
                  <a:schemeClr val="l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1146025" y="1767275"/>
            <a:ext cx="7540800" cy="31587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marL="914400" lvl="1" indent="-3810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marL="1371600" lvl="2" indent="-3810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marL="1828800" lvl="3"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marL="2286000" lvl="4"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marL="2743200" lvl="5"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marL="3200400" lvl="6"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marL="3657600" lvl="7"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marL="4114800" lvl="8" indent="-3429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a:endParaRPr/>
          </a:p>
        </p:txBody>
      </p:sp>
      <p:sp>
        <p:nvSpPr>
          <p:cNvPr id="8" name="Google Shape;8;p1"/>
          <p:cNvSpPr txBox="1">
            <a:spLocks noGrp="1"/>
          </p:cNvSpPr>
          <p:nvPr>
            <p:ph type="sldNum" idx="12"/>
          </p:nvPr>
        </p:nvSpPr>
        <p:spPr>
          <a:xfrm>
            <a:off x="-51050" y="4819400"/>
            <a:ext cx="349200" cy="324000"/>
          </a:xfrm>
          <a:prstGeom prst="rect">
            <a:avLst/>
          </a:prstGeom>
          <a:noFill/>
          <a:ln>
            <a:noFill/>
          </a:ln>
        </p:spPr>
        <p:txBody>
          <a:bodyPr spcFirstLastPara="1" wrap="square" lIns="91425" tIns="91425" rIns="91425" bIns="91425" anchor="t" anchorCtr="0">
            <a:noAutofit/>
          </a:bodyPr>
          <a:lstStyle>
            <a:lvl1pPr lvl="0" algn="ctr">
              <a:buNone/>
              <a:defRPr sz="800">
                <a:solidFill>
                  <a:schemeClr val="lt1"/>
                </a:solidFill>
                <a:latin typeface="Roboto Slab"/>
                <a:ea typeface="Roboto Slab"/>
                <a:cs typeface="Roboto Slab"/>
                <a:sym typeface="Roboto Slab"/>
              </a:defRPr>
            </a:lvl1pPr>
            <a:lvl2pPr lvl="1" algn="ctr">
              <a:buNone/>
              <a:defRPr sz="800">
                <a:solidFill>
                  <a:schemeClr val="lt1"/>
                </a:solidFill>
                <a:latin typeface="Roboto Slab"/>
                <a:ea typeface="Roboto Slab"/>
                <a:cs typeface="Roboto Slab"/>
                <a:sym typeface="Roboto Slab"/>
              </a:defRPr>
            </a:lvl2pPr>
            <a:lvl3pPr lvl="2" algn="ctr">
              <a:buNone/>
              <a:defRPr sz="800">
                <a:solidFill>
                  <a:schemeClr val="lt1"/>
                </a:solidFill>
                <a:latin typeface="Roboto Slab"/>
                <a:ea typeface="Roboto Slab"/>
                <a:cs typeface="Roboto Slab"/>
                <a:sym typeface="Roboto Slab"/>
              </a:defRPr>
            </a:lvl3pPr>
            <a:lvl4pPr lvl="3" algn="ctr">
              <a:buNone/>
              <a:defRPr sz="800">
                <a:solidFill>
                  <a:schemeClr val="lt1"/>
                </a:solidFill>
                <a:latin typeface="Roboto Slab"/>
                <a:ea typeface="Roboto Slab"/>
                <a:cs typeface="Roboto Slab"/>
                <a:sym typeface="Roboto Slab"/>
              </a:defRPr>
            </a:lvl4pPr>
            <a:lvl5pPr lvl="4" algn="ctr">
              <a:buNone/>
              <a:defRPr sz="800">
                <a:solidFill>
                  <a:schemeClr val="lt1"/>
                </a:solidFill>
                <a:latin typeface="Roboto Slab"/>
                <a:ea typeface="Roboto Slab"/>
                <a:cs typeface="Roboto Slab"/>
                <a:sym typeface="Roboto Slab"/>
              </a:defRPr>
            </a:lvl5pPr>
            <a:lvl6pPr lvl="5" algn="ctr">
              <a:buNone/>
              <a:defRPr sz="800">
                <a:solidFill>
                  <a:schemeClr val="lt1"/>
                </a:solidFill>
                <a:latin typeface="Roboto Slab"/>
                <a:ea typeface="Roboto Slab"/>
                <a:cs typeface="Roboto Slab"/>
                <a:sym typeface="Roboto Slab"/>
              </a:defRPr>
            </a:lvl6pPr>
            <a:lvl7pPr lvl="6" algn="ctr">
              <a:buNone/>
              <a:defRPr sz="800">
                <a:solidFill>
                  <a:schemeClr val="lt1"/>
                </a:solidFill>
                <a:latin typeface="Roboto Slab"/>
                <a:ea typeface="Roboto Slab"/>
                <a:cs typeface="Roboto Slab"/>
                <a:sym typeface="Roboto Slab"/>
              </a:defRPr>
            </a:lvl7pPr>
            <a:lvl8pPr lvl="7" algn="ctr">
              <a:buNone/>
              <a:defRPr sz="800">
                <a:solidFill>
                  <a:schemeClr val="lt1"/>
                </a:solidFill>
                <a:latin typeface="Roboto Slab"/>
                <a:ea typeface="Roboto Slab"/>
                <a:cs typeface="Roboto Slab"/>
                <a:sym typeface="Roboto Slab"/>
              </a:defRPr>
            </a:lvl8pPr>
            <a:lvl9pPr lvl="8" algn="ctr">
              <a:buNone/>
              <a:defRPr sz="800">
                <a:solidFill>
                  <a:schemeClr val="lt1"/>
                </a:solidFill>
                <a:latin typeface="Roboto Slab"/>
                <a:ea typeface="Roboto Slab"/>
                <a:cs typeface="Roboto Slab"/>
                <a:sym typeface="Roboto Slab"/>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6" r:id="rId6"/>
    <p:sldLayoutId id="2147483657"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ctrTitle"/>
          </p:nvPr>
        </p:nvSpPr>
        <p:spPr>
          <a:xfrm>
            <a:off x="3048000" y="751892"/>
            <a:ext cx="5791200" cy="1998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dirty="0" smtClean="0">
                <a:solidFill>
                  <a:srgbClr val="FFFF00"/>
                </a:solidFill>
                <a:latin typeface="+mn-lt"/>
              </a:rPr>
              <a:t>MỘT SỐ VẤN ĐỀ CẦN LƯU Ý KHI THỰC HIỆN LUẬT XỬ LÝ VI PHẠM HÀNH CHÍNH </a:t>
            </a:r>
            <a:br>
              <a:rPr lang="en" sz="3000" dirty="0" smtClean="0">
                <a:solidFill>
                  <a:srgbClr val="FFFF00"/>
                </a:solidFill>
                <a:latin typeface="+mn-lt"/>
              </a:rPr>
            </a:br>
            <a:endParaRPr sz="3000" dirty="0">
              <a:solidFill>
                <a:srgbClr val="FFFF00"/>
              </a:solidFill>
              <a:latin typeface="+mn-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742950"/>
            <a:ext cx="2486379" cy="363854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LUẬT ÁP DỤNG</a:t>
            </a:r>
            <a:endParaRPr dirty="0"/>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46025" y="1926668"/>
            <a:ext cx="3460500" cy="1913700"/>
          </a:xfrm>
          <a:prstGeom prst="rect">
            <a:avLst/>
          </a:prstGeom>
          <a:solidFill>
            <a:schemeClr val="accent1">
              <a:lumMod val="10000"/>
              <a:lumOff val="90000"/>
            </a:schemeClr>
          </a:solidFill>
          <a:ln>
            <a:noFill/>
          </a:ln>
        </p:spPr>
        <p:txBody>
          <a:bodyPr spcFirstLastPara="1" wrap="square" lIns="91425" tIns="91425" rIns="91425" bIns="91425" anchor="t" anchorCtr="0">
            <a:noAutofit/>
          </a:bodyPr>
          <a:lstStyle/>
          <a:p>
            <a:pPr marL="0" indent="0">
              <a:spcBef>
                <a:spcPts val="600"/>
              </a:spcBef>
              <a:buFont typeface="Arial"/>
              <a:buNone/>
            </a:pPr>
            <a:r>
              <a:rPr lang="en-US" sz="2400" b="1" dirty="0" err="1">
                <a:solidFill>
                  <a:srgbClr val="114454"/>
                </a:solidFill>
                <a:ea typeface="Nixie One"/>
                <a:cs typeface="Nixie One"/>
                <a:sym typeface="Nixie One"/>
              </a:rPr>
              <a:t>Luật</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ngày</a:t>
            </a:r>
            <a:r>
              <a:rPr lang="en-US" sz="2400" b="1" dirty="0">
                <a:solidFill>
                  <a:srgbClr val="114454"/>
                </a:solidFill>
                <a:ea typeface="Nixie One"/>
                <a:cs typeface="Nixie One"/>
                <a:sym typeface="Nixie One"/>
              </a:rPr>
              <a:t> 20/6/2012, </a:t>
            </a:r>
            <a:r>
              <a:rPr lang="en-US" sz="2400" b="1" dirty="0" err="1">
                <a:solidFill>
                  <a:srgbClr val="114454"/>
                </a:solidFill>
                <a:ea typeface="Nixie One"/>
                <a:cs typeface="Nixie One"/>
                <a:sym typeface="Nixie One"/>
              </a:rPr>
              <a:t>có</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hiệu</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lực</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từ</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ngày</a:t>
            </a:r>
            <a:r>
              <a:rPr lang="en-US" sz="2400" b="1" dirty="0">
                <a:solidFill>
                  <a:srgbClr val="114454"/>
                </a:solidFill>
                <a:ea typeface="Nixie One"/>
                <a:cs typeface="Nixie One"/>
                <a:sym typeface="Nixie One"/>
              </a:rPr>
              <a:t> 01/7/2012</a:t>
            </a:r>
            <a:endParaRPr sz="2400" b="1" dirty="0">
              <a:solidFill>
                <a:srgbClr val="114454"/>
              </a:solidFill>
              <a:ea typeface="Nixie One"/>
              <a:cs typeface="Nixie One"/>
              <a:sym typeface="Nixie One"/>
            </a:endParaRPr>
          </a:p>
        </p:txBody>
      </p:sp>
      <p:sp>
        <p:nvSpPr>
          <p:cNvPr id="127" name="Google Shape;127;p14"/>
          <p:cNvSpPr txBox="1"/>
          <p:nvPr/>
        </p:nvSpPr>
        <p:spPr>
          <a:xfrm>
            <a:off x="5074909" y="1926668"/>
            <a:ext cx="3611700" cy="1913700"/>
          </a:xfrm>
          <a:prstGeom prst="rect">
            <a:avLst/>
          </a:prstGeom>
          <a:solidFill>
            <a:schemeClr val="accent6">
              <a:lumMod val="40000"/>
              <a:lumOff val="60000"/>
            </a:schemeClr>
          </a:solidFill>
          <a:ln>
            <a:noFill/>
          </a:ln>
        </p:spPr>
        <p:txBody>
          <a:bodyPr spcFirstLastPara="1" wrap="square" lIns="91425" tIns="91425" rIns="91425" bIns="91425" anchor="t" anchorCtr="0">
            <a:noAutofit/>
          </a:bodyPr>
          <a:lstStyle/>
          <a:p>
            <a:pPr lvl="0">
              <a:spcBef>
                <a:spcPts val="600"/>
              </a:spcBef>
            </a:pPr>
            <a:r>
              <a:rPr lang="en-US" sz="2400" b="1" dirty="0" err="1" smtClean="0">
                <a:solidFill>
                  <a:srgbClr val="114454"/>
                </a:solidFill>
                <a:ea typeface="Nixie One"/>
                <a:cs typeface="Nixie One"/>
                <a:sym typeface="Nixie One"/>
              </a:rPr>
              <a:t>Luật</a:t>
            </a:r>
            <a:r>
              <a:rPr lang="en-US" sz="2400" b="1" dirty="0" smtClean="0">
                <a:solidFill>
                  <a:srgbClr val="114454"/>
                </a:solidFill>
                <a:ea typeface="Nixie One"/>
                <a:cs typeface="Nixie One"/>
                <a:sym typeface="Nixie One"/>
              </a:rPr>
              <a:t> </a:t>
            </a:r>
            <a:r>
              <a:rPr lang="en-US" sz="2400" b="1" dirty="0" err="1" smtClean="0">
                <a:solidFill>
                  <a:srgbClr val="114454"/>
                </a:solidFill>
                <a:ea typeface="Nixie One"/>
                <a:cs typeface="Nixie One"/>
                <a:sym typeface="Nixie One"/>
              </a:rPr>
              <a:t>sửa</a:t>
            </a:r>
            <a:r>
              <a:rPr lang="en-US" sz="2400" b="1" dirty="0" smtClean="0">
                <a:solidFill>
                  <a:srgbClr val="114454"/>
                </a:solidFill>
                <a:ea typeface="Nixie One"/>
                <a:cs typeface="Nixie One"/>
                <a:sym typeface="Nixie One"/>
              </a:rPr>
              <a:t> </a:t>
            </a:r>
            <a:r>
              <a:rPr lang="en-US" sz="2400" b="1" dirty="0" err="1" smtClean="0">
                <a:solidFill>
                  <a:srgbClr val="114454"/>
                </a:solidFill>
                <a:ea typeface="Nixie One"/>
                <a:cs typeface="Nixie One"/>
                <a:sym typeface="Nixie One"/>
              </a:rPr>
              <a:t>đổi</a:t>
            </a:r>
            <a:r>
              <a:rPr lang="en-US" sz="2400" b="1" dirty="0" smtClean="0">
                <a:solidFill>
                  <a:srgbClr val="114454"/>
                </a:solidFill>
                <a:ea typeface="Nixie One"/>
                <a:cs typeface="Nixie One"/>
                <a:sym typeface="Nixie One"/>
              </a:rPr>
              <a:t> </a:t>
            </a:r>
            <a:r>
              <a:rPr lang="en-US" sz="2400" b="1" dirty="0" err="1">
                <a:solidFill>
                  <a:srgbClr val="114454"/>
                </a:solidFill>
                <a:ea typeface="Nixie One"/>
                <a:cs typeface="Nixie One"/>
                <a:sym typeface="Nixie One"/>
              </a:rPr>
              <a:t>ngày</a:t>
            </a:r>
            <a:r>
              <a:rPr lang="en-US" sz="2400" b="1" dirty="0">
                <a:solidFill>
                  <a:srgbClr val="114454"/>
                </a:solidFill>
                <a:ea typeface="Nixie One"/>
                <a:cs typeface="Nixie One"/>
                <a:sym typeface="Nixie One"/>
              </a:rPr>
              <a:t> </a:t>
            </a:r>
            <a:r>
              <a:rPr lang="en-US" sz="2400" b="1" dirty="0" smtClean="0">
                <a:solidFill>
                  <a:srgbClr val="114454"/>
                </a:solidFill>
                <a:ea typeface="Nixie One"/>
                <a:cs typeface="Nixie One"/>
                <a:sym typeface="Nixie One"/>
              </a:rPr>
              <a:t>13/11/2020, </a:t>
            </a:r>
            <a:r>
              <a:rPr lang="en-US" sz="2400" b="1" dirty="0" err="1">
                <a:solidFill>
                  <a:srgbClr val="114454"/>
                </a:solidFill>
                <a:ea typeface="Nixie One"/>
                <a:cs typeface="Nixie One"/>
                <a:sym typeface="Nixie One"/>
              </a:rPr>
              <a:t>có</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hiệu</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lực</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từ</a:t>
            </a:r>
            <a:r>
              <a:rPr lang="en-US" sz="2400" b="1" dirty="0">
                <a:solidFill>
                  <a:srgbClr val="114454"/>
                </a:solidFill>
                <a:ea typeface="Nixie One"/>
                <a:cs typeface="Nixie One"/>
                <a:sym typeface="Nixie One"/>
              </a:rPr>
              <a:t> </a:t>
            </a:r>
            <a:r>
              <a:rPr lang="en-US" sz="2400" b="1" dirty="0" err="1">
                <a:solidFill>
                  <a:srgbClr val="114454"/>
                </a:solidFill>
                <a:ea typeface="Nixie One"/>
                <a:cs typeface="Nixie One"/>
                <a:sym typeface="Nixie One"/>
              </a:rPr>
              <a:t>ngày</a:t>
            </a:r>
            <a:r>
              <a:rPr lang="en-US" sz="2400" b="1" dirty="0">
                <a:solidFill>
                  <a:srgbClr val="114454"/>
                </a:solidFill>
                <a:ea typeface="Nixie One"/>
                <a:cs typeface="Nixie One"/>
                <a:sym typeface="Nixie One"/>
              </a:rPr>
              <a:t> </a:t>
            </a:r>
            <a:r>
              <a:rPr lang="en-US" sz="2400" b="1" dirty="0" smtClean="0">
                <a:solidFill>
                  <a:srgbClr val="114454"/>
                </a:solidFill>
                <a:ea typeface="Nixie One"/>
                <a:cs typeface="Nixie One"/>
                <a:sym typeface="Nixie One"/>
              </a:rPr>
              <a:t>01/01/2022</a:t>
            </a:r>
            <a:endParaRPr lang="en-US" sz="2400" b="1"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randombar(horizontal)">
                                      <p:cBhvr>
                                        <p:cTn id="10"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PHẠM VI</a:t>
            </a:r>
            <a:endParaRPr lang="en-US" dirty="0"/>
          </a:p>
        </p:txBody>
      </p:sp>
      <p:sp>
        <p:nvSpPr>
          <p:cNvPr id="3" name="Text Placeholder 2"/>
          <p:cNvSpPr>
            <a:spLocks noGrp="1"/>
          </p:cNvSpPr>
          <p:nvPr>
            <p:ph type="body" idx="1"/>
          </p:nvPr>
        </p:nvSpPr>
        <p:spPr/>
        <p:txBody>
          <a:bodyPr/>
          <a:lstStyle/>
          <a:p>
            <a:r>
              <a:rPr lang="en-US" sz="2400" b="1" dirty="0" err="1">
                <a:solidFill>
                  <a:schemeClr val="tx1"/>
                </a:solidFill>
                <a:latin typeface="Arial"/>
                <a:ea typeface="Times New Roman"/>
              </a:rPr>
              <a:t>X</a:t>
            </a:r>
            <a:r>
              <a:rPr lang="en-US" sz="2400" b="1" dirty="0" err="1" smtClean="0">
                <a:solidFill>
                  <a:schemeClr val="tx1"/>
                </a:solidFill>
                <a:latin typeface="Arial"/>
                <a:ea typeface="Times New Roman"/>
              </a:rPr>
              <a:t>ử</a:t>
            </a:r>
            <a:r>
              <a:rPr lang="en-US" sz="2400" b="1" dirty="0" smtClean="0">
                <a:solidFill>
                  <a:schemeClr val="tx1"/>
                </a:solidFill>
                <a:latin typeface="Arial"/>
                <a:ea typeface="Times New Roman"/>
              </a:rPr>
              <a:t> </a:t>
            </a:r>
            <a:r>
              <a:rPr lang="en-US" sz="2400" b="1" dirty="0" err="1">
                <a:solidFill>
                  <a:schemeClr val="tx1"/>
                </a:solidFill>
                <a:latin typeface="Arial"/>
                <a:ea typeface="Times New Roman"/>
              </a:rPr>
              <a:t>phạt</a:t>
            </a:r>
            <a:r>
              <a:rPr lang="en-US" sz="2400" b="1" dirty="0">
                <a:solidFill>
                  <a:schemeClr val="tx1"/>
                </a:solidFill>
                <a:latin typeface="Arial"/>
                <a:ea typeface="Times New Roman"/>
              </a:rPr>
              <a:t> vi </a:t>
            </a:r>
            <a:r>
              <a:rPr lang="en-US" sz="2400" b="1" dirty="0" err="1">
                <a:solidFill>
                  <a:schemeClr val="tx1"/>
                </a:solidFill>
                <a:latin typeface="Arial"/>
                <a:ea typeface="Times New Roman"/>
              </a:rPr>
              <a:t>phạm</a:t>
            </a:r>
            <a:r>
              <a:rPr lang="en-US" sz="2400" b="1" dirty="0">
                <a:solidFill>
                  <a:schemeClr val="tx1"/>
                </a:solidFill>
                <a:latin typeface="Arial"/>
                <a:ea typeface="Times New Roman"/>
              </a:rPr>
              <a:t> </a:t>
            </a:r>
            <a:r>
              <a:rPr lang="en-US" sz="2400" b="1" dirty="0" err="1">
                <a:solidFill>
                  <a:schemeClr val="tx1"/>
                </a:solidFill>
                <a:latin typeface="Arial"/>
                <a:ea typeface="Times New Roman"/>
              </a:rPr>
              <a:t>hành</a:t>
            </a:r>
            <a:r>
              <a:rPr lang="en-US" sz="2400" b="1" dirty="0">
                <a:solidFill>
                  <a:schemeClr val="tx1"/>
                </a:solidFill>
                <a:latin typeface="Arial"/>
                <a:ea typeface="Times New Roman"/>
              </a:rPr>
              <a:t> </a:t>
            </a:r>
            <a:r>
              <a:rPr lang="en-US" sz="2400" b="1" dirty="0" err="1">
                <a:solidFill>
                  <a:schemeClr val="tx1"/>
                </a:solidFill>
                <a:latin typeface="Arial"/>
                <a:ea typeface="Times New Roman"/>
              </a:rPr>
              <a:t>chính</a:t>
            </a:r>
            <a:r>
              <a:rPr lang="en-US" sz="2400" b="1" dirty="0">
                <a:solidFill>
                  <a:schemeClr val="tx1"/>
                </a:solidFill>
                <a:latin typeface="Arial"/>
                <a:ea typeface="Times New Roman"/>
              </a:rPr>
              <a:t> </a:t>
            </a:r>
            <a:endParaRPr lang="en-US" sz="2400" b="1" dirty="0">
              <a:solidFill>
                <a:schemeClr val="tx1"/>
              </a:solidFill>
            </a:endParaRPr>
          </a:p>
        </p:txBody>
      </p:sp>
      <p:sp>
        <p:nvSpPr>
          <p:cNvPr id="4" name="Text Placeholder 3"/>
          <p:cNvSpPr>
            <a:spLocks noGrp="1"/>
          </p:cNvSpPr>
          <p:nvPr>
            <p:ph type="body" idx="2"/>
          </p:nvPr>
        </p:nvSpPr>
        <p:spPr/>
        <p:txBody>
          <a:bodyPr/>
          <a:lstStyle/>
          <a:p>
            <a:r>
              <a:rPr lang="en-US" sz="2400" b="1" dirty="0" err="1" smtClean="0">
                <a:solidFill>
                  <a:schemeClr val="tx1"/>
                </a:solidFill>
                <a:latin typeface="Arial"/>
                <a:ea typeface="Times New Roman"/>
              </a:rPr>
              <a:t>Các</a:t>
            </a:r>
            <a:r>
              <a:rPr lang="en-US" sz="2400" b="1" dirty="0" smtClean="0">
                <a:solidFill>
                  <a:schemeClr val="tx1"/>
                </a:solidFill>
                <a:latin typeface="Arial"/>
                <a:ea typeface="Times New Roman"/>
              </a:rPr>
              <a:t> </a:t>
            </a:r>
            <a:r>
              <a:rPr lang="en-US" sz="2400" b="1" dirty="0" err="1">
                <a:solidFill>
                  <a:schemeClr val="tx1"/>
                </a:solidFill>
                <a:latin typeface="Arial"/>
                <a:ea typeface="Times New Roman"/>
              </a:rPr>
              <a:t>biện</a:t>
            </a:r>
            <a:r>
              <a:rPr lang="en-US" sz="2400" b="1" dirty="0">
                <a:solidFill>
                  <a:schemeClr val="tx1"/>
                </a:solidFill>
                <a:latin typeface="Arial"/>
                <a:ea typeface="Times New Roman"/>
              </a:rPr>
              <a:t> </a:t>
            </a:r>
            <a:r>
              <a:rPr lang="en-US" sz="2400" b="1" dirty="0" err="1">
                <a:solidFill>
                  <a:schemeClr val="tx1"/>
                </a:solidFill>
                <a:latin typeface="Arial"/>
                <a:ea typeface="Times New Roman"/>
              </a:rPr>
              <a:t>pháp</a:t>
            </a:r>
            <a:r>
              <a:rPr lang="en-US" sz="2400" b="1" dirty="0">
                <a:solidFill>
                  <a:schemeClr val="tx1"/>
                </a:solidFill>
                <a:latin typeface="Arial"/>
                <a:ea typeface="Times New Roman"/>
              </a:rPr>
              <a:t> </a:t>
            </a:r>
            <a:r>
              <a:rPr lang="en-US" sz="2400" b="1" dirty="0" err="1">
                <a:solidFill>
                  <a:schemeClr val="tx1"/>
                </a:solidFill>
                <a:latin typeface="Arial"/>
                <a:ea typeface="Times New Roman"/>
              </a:rPr>
              <a:t>xử</a:t>
            </a:r>
            <a:r>
              <a:rPr lang="en-US" sz="2400" b="1" dirty="0">
                <a:solidFill>
                  <a:schemeClr val="tx1"/>
                </a:solidFill>
                <a:latin typeface="Arial"/>
                <a:ea typeface="Times New Roman"/>
              </a:rPr>
              <a:t> </a:t>
            </a:r>
            <a:r>
              <a:rPr lang="en-US" sz="2400" b="1" dirty="0" err="1">
                <a:solidFill>
                  <a:schemeClr val="tx1"/>
                </a:solidFill>
                <a:latin typeface="Arial"/>
                <a:ea typeface="Times New Roman"/>
              </a:rPr>
              <a:t>lý</a:t>
            </a:r>
            <a:r>
              <a:rPr lang="en-US" sz="2400" b="1" dirty="0">
                <a:solidFill>
                  <a:schemeClr val="tx1"/>
                </a:solidFill>
                <a:latin typeface="Arial"/>
                <a:ea typeface="Times New Roman"/>
              </a:rPr>
              <a:t> </a:t>
            </a:r>
            <a:r>
              <a:rPr lang="en-US" sz="2400" b="1" dirty="0" err="1">
                <a:solidFill>
                  <a:schemeClr val="tx1"/>
                </a:solidFill>
                <a:latin typeface="Arial"/>
                <a:ea typeface="Times New Roman"/>
              </a:rPr>
              <a:t>hành</a:t>
            </a:r>
            <a:r>
              <a:rPr lang="en-US" sz="2400" b="1" dirty="0">
                <a:solidFill>
                  <a:schemeClr val="tx1"/>
                </a:solidFill>
                <a:latin typeface="Arial"/>
                <a:ea typeface="Times New Roman"/>
              </a:rPr>
              <a:t> </a:t>
            </a:r>
            <a:r>
              <a:rPr lang="en-US" sz="2400" b="1" dirty="0" err="1">
                <a:solidFill>
                  <a:schemeClr val="tx1"/>
                </a:solidFill>
                <a:latin typeface="Arial"/>
                <a:ea typeface="Times New Roman"/>
              </a:rPr>
              <a:t>chính</a:t>
            </a:r>
            <a:endParaRPr lang="en-US" sz="2400" b="1" dirty="0">
              <a:solidFill>
                <a:schemeClr val="tx1"/>
              </a:solidFill>
            </a:endParaRPr>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540466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5"/>
          <p:cNvSpPr txBox="1">
            <a:spLocks noGrp="1"/>
          </p:cNvSpPr>
          <p:nvPr>
            <p:ph type="ctrTitle" idx="4294967295"/>
          </p:nvPr>
        </p:nvSpPr>
        <p:spPr>
          <a:xfrm>
            <a:off x="304800" y="499125"/>
            <a:ext cx="8382000" cy="75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FFFF00"/>
                </a:solidFill>
                <a:latin typeface="+mn-lt"/>
              </a:rPr>
              <a:t>VI PHẠM HÀNH CHÍNH LÀ HÀNH VI VI PHẠM PHÁP LUẬT QLNN</a:t>
            </a:r>
            <a:endParaRPr dirty="0">
              <a:solidFill>
                <a:srgbClr val="FFFF00"/>
              </a:solidFill>
              <a:latin typeface="+mn-lt"/>
            </a:endParaRPr>
          </a:p>
        </p:txBody>
      </p:sp>
      <p:sp>
        <p:nvSpPr>
          <p:cNvPr id="135" name="Google Shape;135;p15"/>
          <p:cNvSpPr txBox="1">
            <a:spLocks noGrp="1"/>
          </p:cNvSpPr>
          <p:nvPr>
            <p:ph type="subTitle" idx="4294967295"/>
          </p:nvPr>
        </p:nvSpPr>
        <p:spPr>
          <a:xfrm>
            <a:off x="685800" y="1259025"/>
            <a:ext cx="7391400" cy="2703600"/>
          </a:xfrm>
          <a:prstGeom prst="rect">
            <a:avLst/>
          </a:prstGeom>
        </p:spPr>
        <p:txBody>
          <a:bodyPr spcFirstLastPara="1" wrap="square" lIns="91425" tIns="91425" rIns="91425" bIns="91425" anchor="ctr" anchorCtr="0">
            <a:noAutofit/>
          </a:bodyPr>
          <a:lstStyle/>
          <a:p>
            <a:pPr marL="342900" lvl="0" indent="-342900" algn="l" rtl="0">
              <a:spcBef>
                <a:spcPts val="1200"/>
              </a:spcBef>
              <a:spcAft>
                <a:spcPts val="1200"/>
              </a:spcAft>
              <a:buBlip>
                <a:blip r:embed="rId3"/>
              </a:buBlip>
            </a:pPr>
            <a:r>
              <a:rPr lang="en-US" sz="2400" b="1" dirty="0" err="1" smtClean="0">
                <a:solidFill>
                  <a:srgbClr val="FFFFFF"/>
                </a:solidFill>
                <a:latin typeface="+mj-lt"/>
              </a:rPr>
              <a:t>Không</a:t>
            </a:r>
            <a:r>
              <a:rPr lang="en-US" sz="2400" b="1" dirty="0" smtClean="0">
                <a:solidFill>
                  <a:srgbClr val="FFFFFF"/>
                </a:solidFill>
                <a:latin typeface="+mj-lt"/>
              </a:rPr>
              <a:t> </a:t>
            </a:r>
            <a:r>
              <a:rPr lang="en-US" sz="2400" b="1" dirty="0" err="1" smtClean="0">
                <a:solidFill>
                  <a:srgbClr val="FFFFFF"/>
                </a:solidFill>
                <a:latin typeface="+mj-lt"/>
              </a:rPr>
              <a:t>phải</a:t>
            </a:r>
            <a:r>
              <a:rPr lang="en-US" sz="2400" b="1" dirty="0" smtClean="0">
                <a:solidFill>
                  <a:srgbClr val="FFFFFF"/>
                </a:solidFill>
                <a:latin typeface="+mj-lt"/>
              </a:rPr>
              <a:t> </a:t>
            </a:r>
            <a:r>
              <a:rPr lang="en-US" sz="2400" b="1" dirty="0" err="1" smtClean="0">
                <a:solidFill>
                  <a:srgbClr val="FFFFFF"/>
                </a:solidFill>
                <a:latin typeface="+mj-lt"/>
              </a:rPr>
              <a:t>là</a:t>
            </a:r>
            <a:r>
              <a:rPr lang="en-US" sz="2400" b="1" dirty="0" smtClean="0">
                <a:solidFill>
                  <a:srgbClr val="FFFFFF"/>
                </a:solidFill>
                <a:latin typeface="+mj-lt"/>
              </a:rPr>
              <a:t> </a:t>
            </a:r>
            <a:r>
              <a:rPr lang="en-US" sz="2400" b="1" dirty="0" err="1" smtClean="0">
                <a:solidFill>
                  <a:srgbClr val="FFFFFF"/>
                </a:solidFill>
                <a:latin typeface="+mj-lt"/>
              </a:rPr>
              <a:t>tội</a:t>
            </a:r>
            <a:r>
              <a:rPr lang="en-US" sz="2400" b="1" dirty="0" smtClean="0">
                <a:solidFill>
                  <a:srgbClr val="FFFFFF"/>
                </a:solidFill>
                <a:latin typeface="+mj-lt"/>
              </a:rPr>
              <a:t> </a:t>
            </a:r>
            <a:r>
              <a:rPr lang="en-US" sz="2400" b="1" dirty="0" err="1" smtClean="0">
                <a:solidFill>
                  <a:srgbClr val="FFFFFF"/>
                </a:solidFill>
                <a:latin typeface="+mj-lt"/>
              </a:rPr>
              <a:t>phạm</a:t>
            </a:r>
            <a:endParaRPr lang="en-US" sz="2400" b="1" dirty="0" smtClean="0">
              <a:solidFill>
                <a:srgbClr val="FFFFFF"/>
              </a:solidFill>
              <a:latin typeface="+mj-lt"/>
            </a:endParaRPr>
          </a:p>
          <a:p>
            <a:pPr marL="342900" lvl="0" indent="-342900" algn="l" rtl="0">
              <a:spcBef>
                <a:spcPts val="1200"/>
              </a:spcBef>
              <a:spcAft>
                <a:spcPts val="1200"/>
              </a:spcAft>
              <a:buBlip>
                <a:blip r:embed="rId3"/>
              </a:buBlip>
            </a:pPr>
            <a:r>
              <a:rPr lang="en-US" sz="2400" b="1" dirty="0" err="1" smtClean="0">
                <a:solidFill>
                  <a:srgbClr val="FFFFFF"/>
                </a:solidFill>
                <a:latin typeface="+mj-lt"/>
              </a:rPr>
              <a:t>Pháp</a:t>
            </a:r>
            <a:r>
              <a:rPr lang="en-US" sz="2400" b="1" dirty="0" smtClean="0">
                <a:solidFill>
                  <a:srgbClr val="FFFFFF"/>
                </a:solidFill>
                <a:latin typeface="+mj-lt"/>
              </a:rPr>
              <a:t> </a:t>
            </a:r>
            <a:r>
              <a:rPr lang="en-US" sz="2400" b="1" dirty="0" err="1" smtClean="0">
                <a:solidFill>
                  <a:srgbClr val="FFFFFF"/>
                </a:solidFill>
                <a:latin typeface="+mj-lt"/>
              </a:rPr>
              <a:t>luật</a:t>
            </a:r>
            <a:r>
              <a:rPr lang="en-US" sz="2400" b="1" dirty="0" smtClean="0">
                <a:solidFill>
                  <a:srgbClr val="FFFFFF"/>
                </a:solidFill>
                <a:latin typeface="+mj-lt"/>
              </a:rPr>
              <a:t> </a:t>
            </a:r>
            <a:r>
              <a:rPr lang="en-US" sz="2400" b="1" dirty="0" err="1" smtClean="0">
                <a:solidFill>
                  <a:srgbClr val="FFFFFF"/>
                </a:solidFill>
                <a:latin typeface="+mj-lt"/>
              </a:rPr>
              <a:t>quy</a:t>
            </a:r>
            <a:r>
              <a:rPr lang="en-US" sz="2400" b="1" dirty="0" smtClean="0">
                <a:solidFill>
                  <a:srgbClr val="FFFFFF"/>
                </a:solidFill>
                <a:latin typeface="+mj-lt"/>
              </a:rPr>
              <a:t> </a:t>
            </a:r>
            <a:r>
              <a:rPr lang="en-US" sz="2400" b="1" dirty="0" err="1" smtClean="0">
                <a:solidFill>
                  <a:srgbClr val="FFFFFF"/>
                </a:solidFill>
                <a:latin typeface="+mj-lt"/>
              </a:rPr>
              <a:t>định</a:t>
            </a:r>
            <a:r>
              <a:rPr lang="en-US" sz="2400" b="1" dirty="0" smtClean="0">
                <a:solidFill>
                  <a:srgbClr val="FFFFFF"/>
                </a:solidFill>
                <a:latin typeface="+mj-lt"/>
              </a:rPr>
              <a:t> </a:t>
            </a:r>
            <a:r>
              <a:rPr lang="en-US" sz="2400" b="1" dirty="0" err="1" smtClean="0">
                <a:solidFill>
                  <a:srgbClr val="FFFFFF"/>
                </a:solidFill>
                <a:latin typeface="+mj-lt"/>
              </a:rPr>
              <a:t>phải</a:t>
            </a:r>
            <a:r>
              <a:rPr lang="en-US" sz="2400" b="1" dirty="0" smtClean="0">
                <a:solidFill>
                  <a:srgbClr val="FFFFFF"/>
                </a:solidFill>
                <a:latin typeface="+mj-lt"/>
              </a:rPr>
              <a:t> </a:t>
            </a:r>
            <a:r>
              <a:rPr lang="en-US" sz="2400" b="1" dirty="0" err="1" smtClean="0">
                <a:solidFill>
                  <a:srgbClr val="FFFFFF"/>
                </a:solidFill>
                <a:latin typeface="+mj-lt"/>
              </a:rPr>
              <a:t>xử</a:t>
            </a:r>
            <a:r>
              <a:rPr lang="en-US" sz="2400" b="1" dirty="0" smtClean="0">
                <a:solidFill>
                  <a:srgbClr val="FFFFFF"/>
                </a:solidFill>
                <a:latin typeface="+mj-lt"/>
              </a:rPr>
              <a:t> </a:t>
            </a:r>
            <a:r>
              <a:rPr lang="en-US" sz="2400" b="1" dirty="0" err="1" smtClean="0">
                <a:solidFill>
                  <a:srgbClr val="FFFFFF"/>
                </a:solidFill>
                <a:latin typeface="+mj-lt"/>
              </a:rPr>
              <a:t>phạt</a:t>
            </a:r>
            <a:r>
              <a:rPr lang="en-US" sz="2400" b="1" dirty="0" smtClean="0">
                <a:solidFill>
                  <a:srgbClr val="FFFFFF"/>
                </a:solidFill>
                <a:latin typeface="+mj-lt"/>
              </a:rPr>
              <a:t> </a:t>
            </a:r>
            <a:r>
              <a:rPr lang="en-US" sz="2400" b="1" dirty="0" err="1" smtClean="0">
                <a:solidFill>
                  <a:srgbClr val="FFFFFF"/>
                </a:solidFill>
                <a:latin typeface="+mj-lt"/>
              </a:rPr>
              <a:t>hành</a:t>
            </a:r>
            <a:r>
              <a:rPr lang="en-US" sz="2400" b="1" dirty="0" smtClean="0">
                <a:solidFill>
                  <a:srgbClr val="FFFFFF"/>
                </a:solidFill>
                <a:latin typeface="+mj-lt"/>
              </a:rPr>
              <a:t> </a:t>
            </a:r>
            <a:r>
              <a:rPr lang="en-US" sz="2400" b="1" dirty="0" err="1" smtClean="0">
                <a:solidFill>
                  <a:srgbClr val="FFFFFF"/>
                </a:solidFill>
                <a:latin typeface="+mj-lt"/>
              </a:rPr>
              <a:t>chính</a:t>
            </a:r>
            <a:endParaRPr lang="en-US" sz="2400" b="1" dirty="0" smtClean="0">
              <a:solidFill>
                <a:srgbClr val="FFFFFF"/>
              </a:solidFill>
              <a:latin typeface="+mj-lt"/>
            </a:endParaRPr>
          </a:p>
          <a:p>
            <a:pPr marL="342900" lvl="0" indent="-342900" algn="l" rtl="0">
              <a:spcBef>
                <a:spcPts val="1200"/>
              </a:spcBef>
              <a:spcAft>
                <a:spcPts val="1200"/>
              </a:spcAft>
              <a:buBlip>
                <a:blip r:embed="rId3"/>
              </a:buBlip>
            </a:pPr>
            <a:r>
              <a:rPr lang="en-US" sz="2400" b="1" dirty="0" smtClean="0">
                <a:solidFill>
                  <a:srgbClr val="FFFFFF"/>
                </a:solidFill>
                <a:latin typeface="+mj-lt"/>
              </a:rPr>
              <a:t>Do TC, CN </a:t>
            </a:r>
            <a:r>
              <a:rPr lang="en-US" sz="2400" b="1" dirty="0" err="1" smtClean="0">
                <a:solidFill>
                  <a:srgbClr val="FFFFFF"/>
                </a:solidFill>
                <a:latin typeface="+mj-lt"/>
              </a:rPr>
              <a:t>thực</a:t>
            </a:r>
            <a:r>
              <a:rPr lang="en-US" sz="2400" b="1" dirty="0" smtClean="0">
                <a:solidFill>
                  <a:srgbClr val="FFFFFF"/>
                </a:solidFill>
                <a:latin typeface="+mj-lt"/>
              </a:rPr>
              <a:t> </a:t>
            </a:r>
            <a:r>
              <a:rPr lang="en-US" sz="2400" b="1" dirty="0" err="1" smtClean="0">
                <a:solidFill>
                  <a:srgbClr val="FFFFFF"/>
                </a:solidFill>
                <a:latin typeface="+mj-lt"/>
              </a:rPr>
              <a:t>hiện</a:t>
            </a:r>
            <a:endParaRPr sz="2400" b="1" dirty="0">
              <a:solidFill>
                <a:srgbClr val="FFFFFF"/>
              </a:solidFill>
              <a:latin typeface="+mj-lt"/>
            </a:endParaRPr>
          </a:p>
        </p:txBody>
      </p:sp>
      <p:sp>
        <p:nvSpPr>
          <p:cNvPr id="137" name="Google Shape;137;p15"/>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5">
                                            <p:txEl>
                                              <p:pRg st="0" end="0"/>
                                            </p:txEl>
                                          </p:spTgt>
                                        </p:tgtEl>
                                        <p:attrNameLst>
                                          <p:attrName>style.visibility</p:attrName>
                                        </p:attrNameLst>
                                      </p:cBhvr>
                                      <p:to>
                                        <p:strVal val="visible"/>
                                      </p:to>
                                    </p:set>
                                    <p:animEffect transition="in" filter="randombar(horizontal)">
                                      <p:cBhvr>
                                        <p:cTn id="7" dur="500"/>
                                        <p:tgtEl>
                                          <p:spTgt spid="1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5">
                                            <p:txEl>
                                              <p:pRg st="1" end="1"/>
                                            </p:txEl>
                                          </p:spTgt>
                                        </p:tgtEl>
                                        <p:attrNameLst>
                                          <p:attrName>style.visibility</p:attrName>
                                        </p:attrNameLst>
                                      </p:cBhvr>
                                      <p:to>
                                        <p:strVal val="visible"/>
                                      </p:to>
                                    </p:set>
                                    <p:animEffect transition="in" filter="randombar(horizontal)">
                                      <p:cBhvr>
                                        <p:cTn id="12" dur="500"/>
                                        <p:tgtEl>
                                          <p:spTgt spid="1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5">
                                            <p:txEl>
                                              <p:pRg st="2" end="2"/>
                                            </p:txEl>
                                          </p:spTgt>
                                        </p:tgtEl>
                                        <p:attrNameLst>
                                          <p:attrName>style.visibility</p:attrName>
                                        </p:attrNameLst>
                                      </p:cBhvr>
                                      <p:to>
                                        <p:strVal val="visible"/>
                                      </p:to>
                                    </p:set>
                                    <p:animEffect transition="in" filter="randombar(horizontal)">
                                      <p:cBhvr>
                                        <p:cTn id="17" dur="500"/>
                                        <p:tgtEl>
                                          <p:spTgt spid="1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3" name="Google Shape;143;p16"/>
          <p:cNvSpPr txBox="1">
            <a:spLocks noGrp="1"/>
          </p:cNvSpPr>
          <p:nvPr>
            <p:ph type="subTitle" idx="1"/>
          </p:nvPr>
        </p:nvSpPr>
        <p:spPr>
          <a:xfrm>
            <a:off x="4109850" y="3409950"/>
            <a:ext cx="4505700" cy="784800"/>
          </a:xfrm>
          <a:prstGeom prst="rect">
            <a:avLst/>
          </a:prstGeom>
        </p:spPr>
        <p:txBody>
          <a:bodyPr spcFirstLastPara="1" wrap="square" lIns="91425" tIns="91425" rIns="91425" bIns="91425" anchor="t" anchorCtr="0">
            <a:noAutofit/>
          </a:bodyPr>
          <a:lstStyle/>
          <a:p>
            <a:pPr marL="0" lvl="0" indent="0"/>
            <a:r>
              <a:rPr lang="en-US" dirty="0" smtClean="0">
                <a:solidFill>
                  <a:srgbClr val="C00000"/>
                </a:solidFill>
                <a:latin typeface="+mn-lt"/>
              </a:rPr>
              <a:t>*</a:t>
            </a:r>
            <a:r>
              <a:rPr lang="vi-VN" dirty="0" smtClean="0">
                <a:solidFill>
                  <a:srgbClr val="C00000"/>
                </a:solidFill>
                <a:latin typeface="+mn-lt"/>
              </a:rPr>
              <a:t> </a:t>
            </a:r>
            <a:r>
              <a:rPr lang="vi-VN" dirty="0">
                <a:solidFill>
                  <a:srgbClr val="C00000"/>
                </a:solidFill>
                <a:latin typeface="+mn-lt"/>
              </a:rPr>
              <a:t>Lưu ý biện pháp khắc phục hậu quả trong quyết định xử lý</a:t>
            </a:r>
            <a:endParaRPr dirty="0">
              <a:solidFill>
                <a:srgbClr val="C00000"/>
              </a:solidFill>
              <a:latin typeface="+mn-lt"/>
            </a:endParaRPr>
          </a:p>
        </p:txBody>
      </p:sp>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XỬ PHẠT VI PHẠM HÀNH CHÍNH</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a:t>
            </a:fld>
            <a:endParaRPr/>
          </a:p>
        </p:txBody>
      </p:sp>
      <p:sp>
        <p:nvSpPr>
          <p:cNvPr id="2" name="TextBox 1"/>
          <p:cNvSpPr txBox="1"/>
          <p:nvPr/>
        </p:nvSpPr>
        <p:spPr>
          <a:xfrm>
            <a:off x="3886200" y="895350"/>
            <a:ext cx="4953000" cy="1569660"/>
          </a:xfrm>
          <a:prstGeom prst="rect">
            <a:avLst/>
          </a:prstGeom>
          <a:noFill/>
        </p:spPr>
        <p:txBody>
          <a:bodyPr wrap="square" rtlCol="0">
            <a:spAutoFit/>
          </a:bodyPr>
          <a:lstStyle/>
          <a:p>
            <a:pPr marL="285750" indent="-285750">
              <a:buBlip>
                <a:blip r:embed="rId3"/>
              </a:buBlip>
            </a:pPr>
            <a:r>
              <a:rPr lang="en-US" sz="2400" dirty="0" err="1"/>
              <a:t>Áp</a:t>
            </a:r>
            <a:r>
              <a:rPr lang="en-US" sz="2400" dirty="0"/>
              <a:t> </a:t>
            </a:r>
            <a:r>
              <a:rPr lang="en-US" sz="2400" dirty="0" err="1"/>
              <a:t>dụng</a:t>
            </a:r>
            <a:r>
              <a:rPr lang="en-US" sz="2400" dirty="0"/>
              <a:t> </a:t>
            </a:r>
            <a:r>
              <a:rPr lang="en-US" sz="2400" dirty="0" err="1"/>
              <a:t>hình</a:t>
            </a:r>
            <a:r>
              <a:rPr lang="en-US" sz="2400" dirty="0"/>
              <a:t> </a:t>
            </a:r>
            <a:r>
              <a:rPr lang="en-US" sz="2400" dirty="0" err="1"/>
              <a:t>thức</a:t>
            </a:r>
            <a:r>
              <a:rPr lang="en-US" sz="2400" dirty="0"/>
              <a:t> </a:t>
            </a:r>
            <a:r>
              <a:rPr lang="en-US" sz="2400" dirty="0" err="1"/>
              <a:t>xử</a:t>
            </a:r>
            <a:r>
              <a:rPr lang="en-US" sz="2400" dirty="0"/>
              <a:t> </a:t>
            </a:r>
            <a:r>
              <a:rPr lang="en-US" sz="2400" dirty="0" err="1"/>
              <a:t>phạt</a:t>
            </a:r>
            <a:r>
              <a:rPr lang="en-US" sz="2400" dirty="0"/>
              <a:t> </a:t>
            </a:r>
            <a:r>
              <a:rPr lang="en-US" sz="2400" dirty="0" err="1" smtClean="0"/>
              <a:t>chính</a:t>
            </a:r>
            <a:endParaRPr lang="en-US" sz="2400" dirty="0" smtClean="0"/>
          </a:p>
          <a:p>
            <a:pPr marL="285750" indent="-285750">
              <a:buBlip>
                <a:blip r:embed="rId3"/>
              </a:buBlip>
            </a:pPr>
            <a:endParaRPr lang="en-US" sz="2400" dirty="0" smtClean="0"/>
          </a:p>
          <a:p>
            <a:pPr marL="285750" indent="-285750">
              <a:buBlip>
                <a:blip r:embed="rId3"/>
              </a:buBlip>
            </a:pPr>
            <a:r>
              <a:rPr lang="en-US" sz="2400" dirty="0" err="1"/>
              <a:t>Chỉ</a:t>
            </a:r>
            <a:r>
              <a:rPr lang="en-US" sz="2400" dirty="0"/>
              <a:t> </a:t>
            </a:r>
            <a:r>
              <a:rPr lang="en-US" sz="2400" dirty="0" err="1"/>
              <a:t>được</a:t>
            </a:r>
            <a:r>
              <a:rPr lang="en-US" sz="2400" dirty="0"/>
              <a:t> </a:t>
            </a:r>
            <a:r>
              <a:rPr lang="en-US" sz="2400" dirty="0" err="1"/>
              <a:t>xử</a:t>
            </a:r>
            <a:r>
              <a:rPr lang="en-US" sz="2400" dirty="0"/>
              <a:t> </a:t>
            </a:r>
            <a:r>
              <a:rPr lang="en-US" sz="2400" dirty="0" err="1"/>
              <a:t>phạt</a:t>
            </a:r>
            <a:r>
              <a:rPr lang="en-US" sz="2400" dirty="0"/>
              <a:t> </a:t>
            </a:r>
            <a:r>
              <a:rPr lang="en-US" sz="2400" dirty="0" err="1"/>
              <a:t>bổ</a:t>
            </a:r>
            <a:r>
              <a:rPr lang="en-US" sz="2400" dirty="0"/>
              <a:t> sung </a:t>
            </a:r>
            <a:r>
              <a:rPr lang="en-US" sz="2400" dirty="0" err="1"/>
              <a:t>khi</a:t>
            </a:r>
            <a:r>
              <a:rPr lang="en-US" sz="2400" dirty="0"/>
              <a:t> </a:t>
            </a:r>
            <a:r>
              <a:rPr lang="en-US" sz="2400" dirty="0" err="1"/>
              <a:t>đã</a:t>
            </a:r>
            <a:r>
              <a:rPr lang="en-US" sz="2400" dirty="0"/>
              <a:t> </a:t>
            </a:r>
            <a:r>
              <a:rPr lang="en-US" sz="2400" dirty="0" err="1"/>
              <a:t>áp</a:t>
            </a:r>
            <a:r>
              <a:rPr lang="en-US" sz="2400" dirty="0"/>
              <a:t> </a:t>
            </a:r>
            <a:r>
              <a:rPr lang="en-US" sz="2400" dirty="0" err="1"/>
              <a:t>dụng</a:t>
            </a:r>
            <a:r>
              <a:rPr lang="en-US" sz="2400" dirty="0"/>
              <a:t> </a:t>
            </a:r>
            <a:r>
              <a:rPr lang="en-US" sz="2400" dirty="0" err="1"/>
              <a:t>hình</a:t>
            </a:r>
            <a:r>
              <a:rPr lang="en-US" sz="2400" dirty="0"/>
              <a:t> </a:t>
            </a:r>
            <a:r>
              <a:rPr lang="en-US" sz="2400" dirty="0" err="1"/>
              <a:t>thức</a:t>
            </a:r>
            <a:r>
              <a:rPr lang="en-US" sz="2400" dirty="0"/>
              <a:t> </a:t>
            </a:r>
            <a:r>
              <a:rPr lang="en-US" sz="2400" dirty="0" err="1"/>
              <a:t>xử</a:t>
            </a:r>
            <a:r>
              <a:rPr lang="en-US" sz="2400" dirty="0"/>
              <a:t> </a:t>
            </a:r>
            <a:r>
              <a:rPr lang="en-US" sz="2400" dirty="0" err="1"/>
              <a:t>phạt</a:t>
            </a:r>
            <a:r>
              <a:rPr lang="en-US" sz="2400" dirty="0"/>
              <a:t> </a:t>
            </a:r>
            <a:r>
              <a:rPr lang="en-US" sz="2400" dirty="0" err="1"/>
              <a:t>chính</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3">
                                            <p:txEl>
                                              <p:pRg st="0" end="0"/>
                                            </p:txEl>
                                          </p:spTgt>
                                        </p:tgtEl>
                                        <p:attrNameLst>
                                          <p:attrName>style.visibility</p:attrName>
                                        </p:attrNameLst>
                                      </p:cBhvr>
                                      <p:to>
                                        <p:strVal val="visible"/>
                                      </p:to>
                                    </p:set>
                                    <p:animEffect transition="in" filter="randombar(horizontal)">
                                      <p:cBhvr>
                                        <p:cTn id="17" dur="500"/>
                                        <p:tgtEl>
                                          <p:spTgt spid="1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819150"/>
            <a:ext cx="4429500" cy="2495550"/>
          </a:xfrm>
        </p:spPr>
        <p:txBody>
          <a:bodyPr/>
          <a:lstStyle/>
          <a:p>
            <a:pPr lvl="0"/>
            <a:r>
              <a:rPr lang="en-US" sz="2400" dirty="0" smtClean="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Á</a:t>
            </a:r>
            <a:r>
              <a:rPr lang="en-US" sz="2400" dirty="0" err="1" smtClean="0">
                <a:solidFill>
                  <a:schemeClr val="tx1"/>
                </a:solidFill>
                <a:latin typeface="Arial"/>
                <a:ea typeface="Times New Roman"/>
                <a:cs typeface="Arial"/>
                <a:sym typeface="Nixie One"/>
              </a:rPr>
              <a:t>p</a:t>
            </a:r>
            <a:r>
              <a:rPr lang="en-US" sz="2400" dirty="0" smtClean="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dụng</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đối</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với</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cá</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nhân</a:t>
            </a:r>
            <a:r>
              <a:rPr lang="en-US" sz="2400" dirty="0">
                <a:solidFill>
                  <a:schemeClr val="tx1"/>
                </a:solidFill>
                <a:latin typeface="Arial"/>
                <a:ea typeface="Times New Roman"/>
                <a:cs typeface="Arial"/>
                <a:sym typeface="Nixie One"/>
              </a:rPr>
              <a:t> </a:t>
            </a:r>
            <a:r>
              <a:rPr lang="en-US" sz="2400" dirty="0" smtClean="0">
                <a:solidFill>
                  <a:schemeClr val="tx1"/>
                </a:solidFill>
                <a:latin typeface="Arial"/>
                <a:ea typeface="Times New Roman"/>
                <a:cs typeface="Arial"/>
                <a:sym typeface="Nixie One"/>
              </a:rPr>
              <a:t/>
            </a:r>
            <a:br>
              <a:rPr lang="en-US" sz="2400" dirty="0" smtClean="0">
                <a:solidFill>
                  <a:schemeClr val="tx1"/>
                </a:solidFill>
                <a:latin typeface="Arial"/>
                <a:ea typeface="Times New Roman"/>
                <a:cs typeface="Arial"/>
                <a:sym typeface="Nixie One"/>
              </a:rPr>
            </a:br>
            <a:r>
              <a:rPr lang="en-US" sz="2400" dirty="0" smtClean="0">
                <a:solidFill>
                  <a:schemeClr val="tx1"/>
                </a:solidFill>
                <a:latin typeface="Arial"/>
                <a:ea typeface="Times New Roman"/>
                <a:cs typeface="Arial"/>
                <a:sym typeface="Nixie One"/>
              </a:rPr>
              <a:t/>
            </a:r>
            <a:br>
              <a:rPr lang="en-US" sz="2400" dirty="0" smtClean="0">
                <a:solidFill>
                  <a:schemeClr val="tx1"/>
                </a:solidFill>
                <a:latin typeface="Arial"/>
                <a:ea typeface="Times New Roman"/>
                <a:cs typeface="Arial"/>
                <a:sym typeface="Nixie One"/>
              </a:rPr>
            </a:br>
            <a:r>
              <a:rPr lang="en-US" sz="2400" dirty="0" smtClean="0">
                <a:solidFill>
                  <a:schemeClr val="tx1"/>
                </a:solidFill>
                <a:latin typeface="Arial"/>
                <a:ea typeface="Times New Roman"/>
                <a:cs typeface="Arial"/>
                <a:sym typeface="Nixie One"/>
              </a:rPr>
              <a:t>- Vi </a:t>
            </a:r>
            <a:r>
              <a:rPr lang="en-US" sz="2400" dirty="0" err="1">
                <a:solidFill>
                  <a:schemeClr val="tx1"/>
                </a:solidFill>
                <a:latin typeface="Arial"/>
                <a:ea typeface="Times New Roman"/>
                <a:cs typeface="Arial"/>
                <a:sym typeface="Nixie One"/>
              </a:rPr>
              <a:t>phạm</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pháp</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luật</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về</a:t>
            </a:r>
            <a:r>
              <a:rPr lang="en-US" sz="2400" dirty="0">
                <a:solidFill>
                  <a:schemeClr val="tx1"/>
                </a:solidFill>
                <a:latin typeface="Arial"/>
                <a:ea typeface="Times New Roman"/>
                <a:cs typeface="Arial"/>
                <a:sym typeface="Nixie One"/>
              </a:rPr>
              <a:t> an </a:t>
            </a:r>
            <a:r>
              <a:rPr lang="en-US" sz="2400" dirty="0" err="1">
                <a:solidFill>
                  <a:schemeClr val="tx1"/>
                </a:solidFill>
                <a:latin typeface="Arial"/>
                <a:ea typeface="Times New Roman"/>
                <a:cs typeface="Arial"/>
                <a:sym typeface="Nixie One"/>
              </a:rPr>
              <a:t>ninh</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trật</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tự</a:t>
            </a:r>
            <a:r>
              <a:rPr lang="en-US" sz="2400" dirty="0">
                <a:solidFill>
                  <a:schemeClr val="tx1"/>
                </a:solidFill>
                <a:latin typeface="Arial"/>
                <a:ea typeface="Times New Roman"/>
                <a:cs typeface="Arial"/>
                <a:sym typeface="Nixie One"/>
              </a:rPr>
              <a:t>, an </a:t>
            </a:r>
            <a:r>
              <a:rPr lang="en-US" sz="2400" dirty="0" err="1">
                <a:solidFill>
                  <a:schemeClr val="tx1"/>
                </a:solidFill>
                <a:latin typeface="Arial"/>
                <a:ea typeface="Times New Roman"/>
                <a:cs typeface="Arial"/>
                <a:sym typeface="Nixie One"/>
              </a:rPr>
              <a:t>toàn</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xã</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hội</a:t>
            </a:r>
            <a:r>
              <a:rPr lang="en-US" sz="2400" dirty="0">
                <a:solidFill>
                  <a:schemeClr val="tx1"/>
                </a:solidFill>
                <a:latin typeface="Arial"/>
                <a:ea typeface="Times New Roman"/>
                <a:cs typeface="Arial"/>
                <a:sym typeface="Nixie One"/>
              </a:rPr>
              <a:t> </a:t>
            </a:r>
            <a:r>
              <a:rPr lang="en-US" sz="2400" dirty="0" smtClean="0">
                <a:solidFill>
                  <a:schemeClr val="tx1"/>
                </a:solidFill>
                <a:latin typeface="Arial"/>
                <a:ea typeface="Times New Roman"/>
                <a:cs typeface="Arial"/>
                <a:sym typeface="Nixie One"/>
              </a:rPr>
              <a:t/>
            </a:r>
            <a:br>
              <a:rPr lang="en-US" sz="2400" dirty="0" smtClean="0">
                <a:solidFill>
                  <a:schemeClr val="tx1"/>
                </a:solidFill>
                <a:latin typeface="Arial"/>
                <a:ea typeface="Times New Roman"/>
                <a:cs typeface="Arial"/>
                <a:sym typeface="Nixie One"/>
              </a:rPr>
            </a:br>
            <a:r>
              <a:rPr lang="en-US" sz="2400" dirty="0" smtClean="0">
                <a:solidFill>
                  <a:schemeClr val="tx1"/>
                </a:solidFill>
                <a:latin typeface="Arial"/>
                <a:ea typeface="Times New Roman"/>
                <a:cs typeface="Arial"/>
                <a:sym typeface="Nixie One"/>
              </a:rPr>
              <a:t/>
            </a:r>
            <a:br>
              <a:rPr lang="en-US" sz="2400" dirty="0" smtClean="0">
                <a:solidFill>
                  <a:schemeClr val="tx1"/>
                </a:solidFill>
                <a:latin typeface="Arial"/>
                <a:ea typeface="Times New Roman"/>
                <a:cs typeface="Arial"/>
                <a:sym typeface="Nixie One"/>
              </a:rPr>
            </a:br>
            <a:r>
              <a:rPr lang="en-US" sz="2400" dirty="0" smtClean="0">
                <a:solidFill>
                  <a:schemeClr val="tx1"/>
                </a:solidFill>
                <a:latin typeface="Arial"/>
                <a:ea typeface="Times New Roman"/>
                <a:cs typeface="Arial"/>
                <a:sym typeface="Nixie One"/>
              </a:rPr>
              <a:t>- </a:t>
            </a:r>
            <a:r>
              <a:rPr lang="en-US" sz="2400" dirty="0" err="1" smtClean="0">
                <a:solidFill>
                  <a:schemeClr val="tx1"/>
                </a:solidFill>
                <a:latin typeface="Arial"/>
                <a:ea typeface="Times New Roman"/>
                <a:cs typeface="Arial"/>
                <a:sym typeface="Nixie One"/>
              </a:rPr>
              <a:t>Không</a:t>
            </a:r>
            <a:r>
              <a:rPr lang="en-US" sz="2400" dirty="0" smtClean="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phải</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là</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tội</a:t>
            </a:r>
            <a:r>
              <a:rPr lang="en-US" sz="2400" dirty="0">
                <a:solidFill>
                  <a:schemeClr val="tx1"/>
                </a:solidFill>
                <a:latin typeface="Arial"/>
                <a:ea typeface="Times New Roman"/>
                <a:cs typeface="Arial"/>
                <a:sym typeface="Nixie One"/>
              </a:rPr>
              <a:t> </a:t>
            </a:r>
            <a:r>
              <a:rPr lang="en-US" sz="2400" dirty="0" err="1">
                <a:solidFill>
                  <a:schemeClr val="tx1"/>
                </a:solidFill>
                <a:latin typeface="Arial"/>
                <a:ea typeface="Times New Roman"/>
                <a:cs typeface="Arial"/>
                <a:sym typeface="Nixie One"/>
              </a:rPr>
              <a:t>phạm</a:t>
            </a:r>
            <a:endParaRPr lang="en-US" sz="2400" dirty="0">
              <a:solidFill>
                <a:schemeClr val="tx1"/>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
        <p:nvSpPr>
          <p:cNvPr id="5" name="Rectangle 4"/>
          <p:cNvSpPr/>
          <p:nvPr/>
        </p:nvSpPr>
        <p:spPr>
          <a:xfrm>
            <a:off x="0" y="1733550"/>
            <a:ext cx="3429000" cy="830997"/>
          </a:xfrm>
          <a:prstGeom prst="rect">
            <a:avLst/>
          </a:prstGeom>
        </p:spPr>
        <p:txBody>
          <a:bodyPr wrap="square">
            <a:spAutoFit/>
          </a:bodyPr>
          <a:lstStyle/>
          <a:p>
            <a:pPr algn="ctr"/>
            <a:r>
              <a:rPr lang="en-US" sz="2400" b="1" dirty="0" smtClean="0">
                <a:solidFill>
                  <a:srgbClr val="FFFF00"/>
                </a:solidFill>
                <a:ea typeface="Times New Roman"/>
                <a:sym typeface="Nixie One"/>
              </a:rPr>
              <a:t>BIỆN PHÁP XỬ LÝ HÀNH CHÍNH</a:t>
            </a:r>
            <a:endParaRPr lang="en-US" sz="2400" dirty="0">
              <a:solidFill>
                <a:srgbClr val="FFFF00"/>
              </a:solidFill>
            </a:endParaRPr>
          </a:p>
        </p:txBody>
      </p:sp>
    </p:spTree>
    <p:extLst>
      <p:ext uri="{BB962C8B-B14F-4D97-AF65-F5344CB8AC3E}">
        <p14:creationId xmlns:p14="http://schemas.microsoft.com/office/powerpoint/2010/main" val="312894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THAY THẾ XỬ LÝ</a:t>
            </a:r>
          </a:p>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VI PHẠM HÀNH CHÍNH</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7</a:t>
            </a:fld>
            <a:endParaRPr/>
          </a:p>
        </p:txBody>
      </p:sp>
      <p:sp>
        <p:nvSpPr>
          <p:cNvPr id="2" name="TextBox 1"/>
          <p:cNvSpPr txBox="1"/>
          <p:nvPr/>
        </p:nvSpPr>
        <p:spPr>
          <a:xfrm>
            <a:off x="3864279" y="1428750"/>
            <a:ext cx="4953000" cy="2677656"/>
          </a:xfrm>
          <a:prstGeom prst="rect">
            <a:avLst/>
          </a:prstGeom>
          <a:noFill/>
        </p:spPr>
        <p:txBody>
          <a:bodyPr wrap="square" rtlCol="0">
            <a:spAutoFit/>
          </a:bodyPr>
          <a:lstStyle/>
          <a:p>
            <a:pPr marL="285750" indent="-285750">
              <a:buBlip>
                <a:blip r:embed="rId3"/>
              </a:buBlip>
            </a:pPr>
            <a:r>
              <a:rPr lang="en-US" sz="2400" dirty="0" err="1" smtClean="0"/>
              <a:t>Mang</a:t>
            </a:r>
            <a:r>
              <a:rPr lang="en-US" sz="2400" dirty="0" smtClean="0"/>
              <a:t> </a:t>
            </a:r>
            <a:r>
              <a:rPr lang="en-US" sz="2400" dirty="0" err="1" smtClean="0"/>
              <a:t>tính</a:t>
            </a:r>
            <a:r>
              <a:rPr lang="en-US" sz="2400" dirty="0" smtClean="0"/>
              <a:t> </a:t>
            </a:r>
            <a:r>
              <a:rPr lang="en-US" sz="2400" dirty="0" err="1" smtClean="0"/>
              <a:t>giáo</a:t>
            </a:r>
            <a:r>
              <a:rPr lang="en-US" sz="2400" dirty="0" smtClean="0"/>
              <a:t> </a:t>
            </a:r>
            <a:r>
              <a:rPr lang="en-US" sz="2400" dirty="0" err="1" smtClean="0"/>
              <a:t>dục</a:t>
            </a:r>
            <a:r>
              <a:rPr lang="en-US" sz="2400" dirty="0" smtClean="0"/>
              <a:t>, </a:t>
            </a:r>
            <a:r>
              <a:rPr lang="en-US" sz="2400" dirty="0" err="1" smtClean="0"/>
              <a:t>để</a:t>
            </a:r>
            <a:r>
              <a:rPr lang="en-US" sz="2400" dirty="0" smtClean="0"/>
              <a:t> </a:t>
            </a:r>
            <a:r>
              <a:rPr lang="en-US" sz="2400" dirty="0" err="1" smtClean="0"/>
              <a:t>thay</a:t>
            </a:r>
            <a:r>
              <a:rPr lang="en-US" sz="2400" dirty="0" smtClean="0"/>
              <a:t> </a:t>
            </a:r>
            <a:r>
              <a:rPr lang="en-US" sz="2400" dirty="0" err="1" smtClean="0"/>
              <a:t>thế</a:t>
            </a:r>
            <a:r>
              <a:rPr lang="en-US" sz="2400" dirty="0" smtClean="0"/>
              <a:t> </a:t>
            </a:r>
            <a:r>
              <a:rPr lang="en-US" sz="2400" dirty="0" err="1" smtClean="0"/>
              <a:t>hình</a:t>
            </a:r>
            <a:r>
              <a:rPr lang="en-US" sz="2400" dirty="0" smtClean="0"/>
              <a:t> </a:t>
            </a:r>
            <a:r>
              <a:rPr lang="en-US" sz="2400" dirty="0" err="1" smtClean="0"/>
              <a:t>thức</a:t>
            </a:r>
            <a:r>
              <a:rPr lang="en-US" sz="2400" dirty="0" smtClean="0"/>
              <a:t> </a:t>
            </a:r>
            <a:r>
              <a:rPr lang="en-US" sz="2400" dirty="0" err="1" smtClean="0"/>
              <a:t>xử</a:t>
            </a:r>
            <a:r>
              <a:rPr lang="en-US" sz="2400" dirty="0" smtClean="0"/>
              <a:t> </a:t>
            </a:r>
            <a:r>
              <a:rPr lang="en-US" sz="2400" dirty="0" err="1" smtClean="0"/>
              <a:t>phạt</a:t>
            </a:r>
            <a:r>
              <a:rPr lang="en-US" sz="2400" dirty="0" smtClean="0"/>
              <a:t> </a:t>
            </a:r>
            <a:r>
              <a:rPr lang="en-US" sz="2400" dirty="0" err="1" smtClean="0"/>
              <a:t>và</a:t>
            </a:r>
            <a:r>
              <a:rPr lang="en-US" sz="2400" dirty="0" smtClean="0"/>
              <a:t> </a:t>
            </a:r>
            <a:r>
              <a:rPr lang="en-US" sz="2400" dirty="0" err="1" smtClean="0"/>
              <a:t>biện</a:t>
            </a:r>
            <a:r>
              <a:rPr lang="en-US" sz="2400" dirty="0" smtClean="0"/>
              <a:t> </a:t>
            </a:r>
            <a:r>
              <a:rPr lang="en-US" sz="2400" dirty="0" err="1" smtClean="0"/>
              <a:t>pháp</a:t>
            </a:r>
            <a:r>
              <a:rPr lang="en-US" sz="2400" dirty="0" smtClean="0"/>
              <a:t> XLHC</a:t>
            </a:r>
          </a:p>
          <a:p>
            <a:pPr marL="285750" indent="-285750">
              <a:buBlip>
                <a:blip r:embed="rId3"/>
              </a:buBlip>
            </a:pPr>
            <a:endParaRPr lang="en-US" sz="2400" dirty="0" smtClean="0"/>
          </a:p>
          <a:p>
            <a:pPr marL="285750" indent="-285750">
              <a:buBlip>
                <a:blip r:embed="rId3"/>
              </a:buBlip>
            </a:pPr>
            <a:r>
              <a:rPr lang="en-US" sz="2400" dirty="0" err="1" smtClean="0"/>
              <a:t>Xử</a:t>
            </a:r>
            <a:r>
              <a:rPr lang="en-US" sz="2400" dirty="0" smtClean="0"/>
              <a:t> </a:t>
            </a:r>
            <a:r>
              <a:rPr lang="en-US" sz="2400" dirty="0" err="1" smtClean="0"/>
              <a:t>lý</a:t>
            </a:r>
            <a:r>
              <a:rPr lang="en-US" sz="2400" dirty="0" smtClean="0"/>
              <a:t> </a:t>
            </a:r>
            <a:r>
              <a:rPr lang="en-US" sz="2400" dirty="0" err="1" smtClean="0"/>
              <a:t>đối</a:t>
            </a:r>
            <a:r>
              <a:rPr lang="en-US" sz="2400" dirty="0" smtClean="0"/>
              <a:t> </a:t>
            </a:r>
            <a:r>
              <a:rPr lang="en-US" sz="2400" dirty="0" err="1" smtClean="0"/>
              <a:t>với</a:t>
            </a:r>
            <a:r>
              <a:rPr lang="en-US" sz="2400" dirty="0" smtClean="0"/>
              <a:t> </a:t>
            </a:r>
            <a:r>
              <a:rPr lang="en-US" sz="2400" dirty="0" err="1" smtClean="0"/>
              <a:t>người</a:t>
            </a:r>
            <a:r>
              <a:rPr lang="en-US" sz="2400" dirty="0" smtClean="0"/>
              <a:t> </a:t>
            </a:r>
            <a:r>
              <a:rPr lang="en-US" sz="2400" dirty="0" err="1" smtClean="0"/>
              <a:t>chưa</a:t>
            </a:r>
            <a:r>
              <a:rPr lang="en-US" sz="2400" dirty="0" smtClean="0"/>
              <a:t> </a:t>
            </a:r>
            <a:r>
              <a:rPr lang="en-US" sz="2400" dirty="0" err="1" smtClean="0"/>
              <a:t>thành</a:t>
            </a:r>
            <a:r>
              <a:rPr lang="en-US" sz="2400" dirty="0" smtClean="0"/>
              <a:t> </a:t>
            </a:r>
            <a:r>
              <a:rPr lang="en-US" sz="2400" dirty="0" err="1" smtClean="0"/>
              <a:t>niên</a:t>
            </a:r>
            <a:r>
              <a:rPr lang="en-US" sz="2400" dirty="0" smtClean="0"/>
              <a:t> vi </a:t>
            </a:r>
            <a:r>
              <a:rPr lang="en-US" sz="2400" dirty="0" err="1" smtClean="0"/>
              <a:t>phạm</a:t>
            </a:r>
            <a:r>
              <a:rPr lang="en-US" sz="2400" dirty="0" smtClean="0"/>
              <a:t> (</a:t>
            </a:r>
            <a:r>
              <a:rPr lang="en-US" sz="2400" dirty="0" err="1" smtClean="0"/>
              <a:t>nhắc</a:t>
            </a:r>
            <a:r>
              <a:rPr lang="en-US" sz="2400" dirty="0" smtClean="0"/>
              <a:t> </a:t>
            </a:r>
            <a:r>
              <a:rPr lang="en-US" sz="2400" dirty="0" err="1" smtClean="0"/>
              <a:t>nhở</a:t>
            </a:r>
            <a:r>
              <a:rPr lang="en-US" sz="2400" dirty="0" smtClean="0"/>
              <a:t>, </a:t>
            </a:r>
            <a:r>
              <a:rPr lang="en-US" sz="2400" dirty="0" err="1" smtClean="0"/>
              <a:t>quản</a:t>
            </a:r>
            <a:r>
              <a:rPr lang="en-US" sz="2400" dirty="0" smtClean="0"/>
              <a:t> </a:t>
            </a:r>
            <a:r>
              <a:rPr lang="en-US" sz="2400" dirty="0" err="1" smtClean="0"/>
              <a:t>lý</a:t>
            </a:r>
            <a:r>
              <a:rPr lang="en-US" sz="2400" dirty="0" smtClean="0"/>
              <a:t> </a:t>
            </a:r>
            <a:r>
              <a:rPr lang="en-US" sz="2400" dirty="0" err="1" smtClean="0"/>
              <a:t>tại</a:t>
            </a:r>
            <a:r>
              <a:rPr lang="en-US" sz="2400" dirty="0" smtClean="0"/>
              <a:t> </a:t>
            </a:r>
            <a:r>
              <a:rPr lang="en-US" sz="2400" dirty="0" err="1" smtClean="0"/>
              <a:t>nhà</a:t>
            </a:r>
            <a:r>
              <a:rPr lang="en-US" sz="2400" dirty="0" smtClean="0"/>
              <a:t>)</a:t>
            </a:r>
            <a:endParaRPr lang="en-US" sz="2400" dirty="0"/>
          </a:p>
        </p:txBody>
      </p:sp>
    </p:spTree>
    <p:extLst>
      <p:ext uri="{BB962C8B-B14F-4D97-AF65-F5344CB8AC3E}">
        <p14:creationId xmlns:p14="http://schemas.microsoft.com/office/powerpoint/2010/main" val="416867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TÁI PHẠM</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sp>
        <p:nvSpPr>
          <p:cNvPr id="2" name="TextBox 1"/>
          <p:cNvSpPr txBox="1"/>
          <p:nvPr/>
        </p:nvSpPr>
        <p:spPr>
          <a:xfrm>
            <a:off x="3873674" y="666750"/>
            <a:ext cx="4953000" cy="3724096"/>
          </a:xfrm>
          <a:prstGeom prst="rect">
            <a:avLst/>
          </a:prstGeom>
          <a:noFill/>
        </p:spPr>
        <p:txBody>
          <a:bodyPr wrap="square" rtlCol="0">
            <a:spAutoFit/>
          </a:bodyPr>
          <a:lstStyle/>
          <a:p>
            <a:pPr marL="285750" indent="-285750">
              <a:spcBef>
                <a:spcPts val="1200"/>
              </a:spcBef>
              <a:spcAft>
                <a:spcPts val="1200"/>
              </a:spcAft>
              <a:buBlip>
                <a:blip r:embed="rId3"/>
              </a:buBlip>
            </a:pPr>
            <a:r>
              <a:rPr lang="en-US" sz="2400" dirty="0" err="1" smtClean="0"/>
              <a:t>Đã</a:t>
            </a:r>
            <a:r>
              <a:rPr lang="en-US" sz="2400" dirty="0" smtClean="0"/>
              <a:t> </a:t>
            </a:r>
            <a:r>
              <a:rPr lang="en-US" sz="2400" dirty="0" err="1" smtClean="0"/>
              <a:t>bị</a:t>
            </a:r>
            <a:r>
              <a:rPr lang="en-US" sz="2400" dirty="0" smtClean="0"/>
              <a:t> </a:t>
            </a:r>
            <a:r>
              <a:rPr lang="en-US" sz="2400" dirty="0" err="1" smtClean="0"/>
              <a:t>ra</a:t>
            </a:r>
            <a:r>
              <a:rPr lang="en-US" sz="2400" dirty="0" smtClean="0"/>
              <a:t> </a:t>
            </a:r>
            <a:r>
              <a:rPr lang="en-US" sz="2400" dirty="0" err="1" smtClean="0"/>
              <a:t>quyết</a:t>
            </a:r>
            <a:r>
              <a:rPr lang="en-US" sz="2400" dirty="0" smtClean="0"/>
              <a:t> </a:t>
            </a:r>
            <a:r>
              <a:rPr lang="en-US" sz="2400" dirty="0" err="1" smtClean="0"/>
              <a:t>định</a:t>
            </a:r>
            <a:r>
              <a:rPr lang="en-US" sz="2400" dirty="0" smtClean="0"/>
              <a:t> </a:t>
            </a:r>
            <a:r>
              <a:rPr lang="en-US" sz="2400" dirty="0" err="1" smtClean="0"/>
              <a:t>xử</a:t>
            </a:r>
            <a:r>
              <a:rPr lang="en-US" sz="2400" dirty="0" smtClean="0"/>
              <a:t> </a:t>
            </a:r>
            <a:r>
              <a:rPr lang="en-US" sz="2400" dirty="0" err="1" smtClean="0"/>
              <a:t>phạt</a:t>
            </a:r>
            <a:r>
              <a:rPr lang="en-US" sz="2400" dirty="0" smtClean="0"/>
              <a:t>, </a:t>
            </a:r>
            <a:r>
              <a:rPr lang="en-US" sz="2400" dirty="0" err="1" smtClean="0"/>
              <a:t>chưa</a:t>
            </a:r>
            <a:r>
              <a:rPr lang="en-US" sz="2400" dirty="0" smtClean="0"/>
              <a:t> </a:t>
            </a:r>
            <a:r>
              <a:rPr lang="en-US" sz="2400" dirty="0" err="1" smtClean="0"/>
              <a:t>hết</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được</a:t>
            </a:r>
            <a:r>
              <a:rPr lang="en-US" sz="2400" dirty="0" smtClean="0"/>
              <a:t> </a:t>
            </a:r>
            <a:r>
              <a:rPr lang="en-US" sz="2400" dirty="0" err="1" smtClean="0"/>
              <a:t>coi</a:t>
            </a:r>
            <a:r>
              <a:rPr lang="en-US" sz="2400" dirty="0" smtClean="0"/>
              <a:t> </a:t>
            </a:r>
            <a:r>
              <a:rPr lang="en-US" sz="2400" dirty="0" err="1" smtClean="0"/>
              <a:t>là</a:t>
            </a:r>
            <a:r>
              <a:rPr lang="en-US" sz="2400" dirty="0" smtClean="0"/>
              <a:t> </a:t>
            </a:r>
            <a:r>
              <a:rPr lang="en-US" sz="2400" dirty="0" err="1" smtClean="0"/>
              <a:t>chưa</a:t>
            </a:r>
            <a:r>
              <a:rPr lang="en-US" sz="2400" dirty="0" smtClean="0"/>
              <a:t> </a:t>
            </a:r>
            <a:r>
              <a:rPr lang="en-US" sz="2400" dirty="0" err="1"/>
              <a:t>bị</a:t>
            </a:r>
            <a:r>
              <a:rPr lang="en-US" sz="2400" dirty="0"/>
              <a:t> </a:t>
            </a:r>
            <a:r>
              <a:rPr lang="en-US" sz="2400" dirty="0" err="1"/>
              <a:t>xử</a:t>
            </a:r>
            <a:r>
              <a:rPr lang="en-US" sz="2400" dirty="0"/>
              <a:t> </a:t>
            </a:r>
            <a:r>
              <a:rPr lang="en-US" sz="2400" dirty="0" err="1" smtClean="0"/>
              <a:t>phạt</a:t>
            </a:r>
            <a:r>
              <a:rPr lang="en-US" sz="2400" dirty="0" smtClean="0"/>
              <a:t> </a:t>
            </a:r>
            <a:r>
              <a:rPr lang="en-US" sz="2400" dirty="0" err="1" smtClean="0"/>
              <a:t>lại</a:t>
            </a:r>
            <a:r>
              <a:rPr lang="en-US" sz="2400" dirty="0" smtClean="0"/>
              <a:t> </a:t>
            </a:r>
            <a:r>
              <a:rPr lang="en-US" sz="2400" dirty="0" err="1" smtClean="0"/>
              <a:t>thực</a:t>
            </a:r>
            <a:r>
              <a:rPr lang="en-US" sz="2400" dirty="0" smtClean="0"/>
              <a:t> </a:t>
            </a:r>
            <a:r>
              <a:rPr lang="en-US" sz="2400" dirty="0" err="1" smtClean="0"/>
              <a:t>hiện</a:t>
            </a:r>
            <a:r>
              <a:rPr lang="en-US" sz="2400" dirty="0" smtClean="0"/>
              <a:t> </a:t>
            </a:r>
            <a:r>
              <a:rPr lang="en-US" sz="2400" dirty="0" err="1" smtClean="0"/>
              <a:t>hành</a:t>
            </a:r>
            <a:r>
              <a:rPr lang="en-US" sz="2400" dirty="0" smtClean="0"/>
              <a:t> vi </a:t>
            </a:r>
            <a:r>
              <a:rPr lang="en-US" sz="2400" dirty="0" err="1" smtClean="0"/>
              <a:t>đã</a:t>
            </a:r>
            <a:r>
              <a:rPr lang="en-US" sz="2400" dirty="0" smtClean="0"/>
              <a:t> </a:t>
            </a:r>
            <a:r>
              <a:rPr lang="en-US" sz="2400" dirty="0" err="1" smtClean="0"/>
              <a:t>bị</a:t>
            </a:r>
            <a:r>
              <a:rPr lang="en-US" sz="2400" dirty="0" smtClean="0"/>
              <a:t> </a:t>
            </a:r>
            <a:r>
              <a:rPr lang="en-US" sz="2400" dirty="0" err="1" smtClean="0"/>
              <a:t>xử</a:t>
            </a:r>
            <a:r>
              <a:rPr lang="en-US" sz="2400" dirty="0"/>
              <a:t> </a:t>
            </a:r>
            <a:r>
              <a:rPr lang="en-US" sz="2400" dirty="0" err="1" smtClean="0"/>
              <a:t>phạt</a:t>
            </a:r>
            <a:endParaRPr lang="en-US" sz="2400" dirty="0" smtClean="0"/>
          </a:p>
          <a:p>
            <a:pPr marL="285750" indent="-285750">
              <a:spcBef>
                <a:spcPts val="1200"/>
              </a:spcBef>
              <a:spcAft>
                <a:spcPts val="1200"/>
              </a:spcAft>
              <a:buBlip>
                <a:blip r:embed="rId3"/>
              </a:buBlip>
            </a:pPr>
            <a:r>
              <a:rPr lang="en-US" sz="2400" dirty="0" err="1" smtClean="0"/>
              <a:t>Cá</a:t>
            </a:r>
            <a:r>
              <a:rPr lang="en-US" sz="2400" dirty="0" smtClean="0"/>
              <a:t> </a:t>
            </a:r>
            <a:r>
              <a:rPr lang="en-US" sz="2400" dirty="0" err="1" smtClean="0"/>
              <a:t>nhân</a:t>
            </a:r>
            <a:r>
              <a:rPr lang="en-US" sz="2400" dirty="0" smtClean="0"/>
              <a:t> </a:t>
            </a:r>
            <a:r>
              <a:rPr lang="en-US" sz="2400" dirty="0" err="1" smtClean="0"/>
              <a:t>bị</a:t>
            </a:r>
            <a:r>
              <a:rPr lang="en-US" sz="2400" dirty="0" smtClean="0"/>
              <a:t> </a:t>
            </a:r>
            <a:r>
              <a:rPr lang="en-US" sz="2400" dirty="0" err="1" smtClean="0"/>
              <a:t>ra</a:t>
            </a:r>
            <a:r>
              <a:rPr lang="en-US" sz="2400" dirty="0" smtClean="0"/>
              <a:t> </a:t>
            </a:r>
            <a:r>
              <a:rPr lang="en-US" sz="2400" dirty="0" err="1" smtClean="0"/>
              <a:t>quyết</a:t>
            </a:r>
            <a:r>
              <a:rPr lang="en-US" sz="2400" dirty="0" smtClean="0"/>
              <a:t> </a:t>
            </a:r>
            <a:r>
              <a:rPr lang="en-US" sz="2400" dirty="0" err="1" smtClean="0"/>
              <a:t>định</a:t>
            </a:r>
            <a:r>
              <a:rPr lang="en-US" sz="2400" dirty="0" smtClean="0"/>
              <a:t> </a:t>
            </a:r>
            <a:r>
              <a:rPr lang="en-US" sz="2400" dirty="0" err="1" smtClean="0"/>
              <a:t>áp</a:t>
            </a:r>
            <a:r>
              <a:rPr lang="en-US" sz="2400" dirty="0" smtClean="0"/>
              <a:t> </a:t>
            </a:r>
            <a:r>
              <a:rPr lang="en-US" sz="2400" dirty="0" err="1" smtClean="0"/>
              <a:t>dụng</a:t>
            </a:r>
            <a:r>
              <a:rPr lang="en-US" sz="2400" dirty="0" smtClean="0"/>
              <a:t> </a:t>
            </a:r>
            <a:r>
              <a:rPr lang="en-US" sz="2400" dirty="0" err="1" smtClean="0"/>
              <a:t>biện</a:t>
            </a:r>
            <a:r>
              <a:rPr lang="en-US" sz="2400" dirty="0" smtClean="0"/>
              <a:t> </a:t>
            </a:r>
            <a:r>
              <a:rPr lang="en-US" sz="2400" dirty="0" err="1" smtClean="0"/>
              <a:t>pháp</a:t>
            </a:r>
            <a:r>
              <a:rPr lang="en-US" sz="2400" dirty="0" smtClean="0"/>
              <a:t> </a:t>
            </a:r>
            <a:r>
              <a:rPr lang="en-US" sz="2400" dirty="0" err="1" smtClean="0"/>
              <a:t>xử</a:t>
            </a:r>
            <a:r>
              <a:rPr lang="en-US" sz="2400" dirty="0" smtClean="0"/>
              <a:t> </a:t>
            </a:r>
            <a:r>
              <a:rPr lang="en-US" sz="2400" dirty="0" err="1" smtClean="0"/>
              <a:t>lý</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a:t>chưa</a:t>
            </a:r>
            <a:r>
              <a:rPr lang="en-US" sz="2400" dirty="0"/>
              <a:t> </a:t>
            </a:r>
            <a:r>
              <a:rPr lang="en-US" sz="2400" dirty="0" err="1"/>
              <a:t>hết</a:t>
            </a:r>
            <a:r>
              <a:rPr lang="en-US" sz="2400" dirty="0"/>
              <a:t> </a:t>
            </a:r>
            <a:r>
              <a:rPr lang="en-US" sz="2400" dirty="0" err="1"/>
              <a:t>thời</a:t>
            </a:r>
            <a:r>
              <a:rPr lang="en-US" sz="2400" dirty="0"/>
              <a:t> </a:t>
            </a:r>
            <a:r>
              <a:rPr lang="en-US" sz="2400" dirty="0" err="1"/>
              <a:t>hạn</a:t>
            </a:r>
            <a:r>
              <a:rPr lang="en-US" sz="2400" dirty="0"/>
              <a:t> </a:t>
            </a:r>
            <a:r>
              <a:rPr lang="en-US" sz="2400" dirty="0" err="1"/>
              <a:t>được</a:t>
            </a:r>
            <a:r>
              <a:rPr lang="en-US" sz="2400" dirty="0"/>
              <a:t> </a:t>
            </a:r>
            <a:r>
              <a:rPr lang="en-US" sz="2400" dirty="0" err="1"/>
              <a:t>coi</a:t>
            </a:r>
            <a:r>
              <a:rPr lang="en-US" sz="2400" dirty="0"/>
              <a:t> </a:t>
            </a:r>
            <a:r>
              <a:rPr lang="en-US" sz="2400" dirty="0" err="1"/>
              <a:t>là</a:t>
            </a:r>
            <a:r>
              <a:rPr lang="en-US" sz="2400" dirty="0"/>
              <a:t> </a:t>
            </a:r>
            <a:r>
              <a:rPr lang="en-US" sz="2400" dirty="0" err="1"/>
              <a:t>chưa</a:t>
            </a:r>
            <a:r>
              <a:rPr lang="en-US" sz="2400" dirty="0"/>
              <a:t> </a:t>
            </a:r>
            <a:r>
              <a:rPr lang="en-US" sz="2400" dirty="0" err="1"/>
              <a:t>bị</a:t>
            </a:r>
            <a:r>
              <a:rPr lang="en-US" sz="2400" dirty="0"/>
              <a:t> </a:t>
            </a:r>
            <a:r>
              <a:rPr lang="en-US" sz="2400" dirty="0" err="1" smtClean="0"/>
              <a:t>áp</a:t>
            </a:r>
            <a:r>
              <a:rPr lang="en-US" sz="2400" dirty="0" smtClean="0"/>
              <a:t> </a:t>
            </a:r>
            <a:r>
              <a:rPr lang="en-US" sz="2400" dirty="0" err="1" smtClean="0"/>
              <a:t>dụng</a:t>
            </a:r>
            <a:r>
              <a:rPr lang="en-US" sz="2400" dirty="0" smtClean="0"/>
              <a:t> </a:t>
            </a:r>
            <a:r>
              <a:rPr lang="en-US" sz="2400" dirty="0" err="1" smtClean="0"/>
              <a:t>lại</a:t>
            </a:r>
            <a:r>
              <a:rPr lang="en-US" sz="2400" dirty="0" smtClean="0"/>
              <a:t> </a:t>
            </a:r>
            <a:r>
              <a:rPr lang="en-US" sz="2400" dirty="0" err="1" smtClean="0"/>
              <a:t>thực</a:t>
            </a:r>
            <a:r>
              <a:rPr lang="en-US" sz="2400" dirty="0" smtClean="0"/>
              <a:t> </a:t>
            </a:r>
            <a:r>
              <a:rPr lang="en-US" sz="2400" dirty="0" err="1" smtClean="0"/>
              <a:t>hiện</a:t>
            </a:r>
            <a:r>
              <a:rPr lang="en-US" sz="2400" dirty="0" smtClean="0"/>
              <a:t> </a:t>
            </a:r>
            <a:r>
              <a:rPr lang="en-US" sz="2400" dirty="0" err="1" smtClean="0"/>
              <a:t>hành</a:t>
            </a:r>
            <a:r>
              <a:rPr lang="en-US" sz="2400" dirty="0" smtClean="0"/>
              <a:t> vi </a:t>
            </a:r>
            <a:r>
              <a:rPr lang="en-US" sz="2400" dirty="0" err="1" smtClean="0"/>
              <a:t>đó</a:t>
            </a:r>
            <a:endParaRPr lang="en-US" sz="2400" dirty="0"/>
          </a:p>
        </p:txBody>
      </p:sp>
    </p:spTree>
    <p:extLst>
      <p:ext uri="{BB962C8B-B14F-4D97-AF65-F5344CB8AC3E}">
        <p14:creationId xmlns:p14="http://schemas.microsoft.com/office/powerpoint/2010/main" val="131242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8"/>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n-lt"/>
              </a:rPr>
              <a:t>VI PHẠM NHIỀU LẦN</a:t>
            </a:r>
            <a:endParaRPr sz="2400" dirty="0">
              <a:solidFill>
                <a:srgbClr val="FFFF00"/>
              </a:solidFill>
              <a:latin typeface="+mn-lt"/>
            </a:endParaRPr>
          </a:p>
        </p:txBody>
      </p:sp>
      <p:sp>
        <p:nvSpPr>
          <p:cNvPr id="157" name="Google Shape;157;p18"/>
          <p:cNvSpPr txBox="1">
            <a:spLocks noGrp="1"/>
          </p:cNvSpPr>
          <p:nvPr>
            <p:ph type="body" idx="1"/>
          </p:nvPr>
        </p:nvSpPr>
        <p:spPr>
          <a:xfrm>
            <a:off x="1371600" y="2038350"/>
            <a:ext cx="6729608" cy="2057400"/>
          </a:xfrm>
          <a:prstGeom prst="rect">
            <a:avLst/>
          </a:prstGeom>
        </p:spPr>
        <p:txBody>
          <a:bodyPr spcFirstLastPara="1" wrap="square" lIns="91425" tIns="91425" rIns="91425" bIns="91425" anchor="t" anchorCtr="0">
            <a:noAutofit/>
          </a:bodyPr>
          <a:lstStyle/>
          <a:p>
            <a:pPr lvl="0" algn="l" rtl="0">
              <a:spcBef>
                <a:spcPts val="1200"/>
              </a:spcBef>
              <a:spcAft>
                <a:spcPts val="1200"/>
              </a:spcAft>
              <a:buSzPts val="2800"/>
              <a:buBlip>
                <a:blip r:embed="rId3"/>
              </a:buBlip>
            </a:pPr>
            <a:r>
              <a:rPr lang="en-US" dirty="0" err="1" smtClean="0">
                <a:latin typeface="+mn-lt"/>
                <a:cs typeface="Times New Roman" pitchFamily="18" charset="0"/>
              </a:rPr>
              <a:t>Thực</a:t>
            </a:r>
            <a:r>
              <a:rPr lang="en-US" dirty="0" smtClean="0">
                <a:latin typeface="+mn-lt"/>
                <a:cs typeface="Times New Roman" pitchFamily="18" charset="0"/>
              </a:rPr>
              <a:t> </a:t>
            </a:r>
            <a:r>
              <a:rPr lang="en-US" dirty="0" err="1" smtClean="0">
                <a:latin typeface="+mn-lt"/>
                <a:cs typeface="Times New Roman" pitchFamily="18" charset="0"/>
              </a:rPr>
              <a:t>hiện</a:t>
            </a:r>
            <a:r>
              <a:rPr lang="en-US" dirty="0" smtClean="0">
                <a:latin typeface="+mn-lt"/>
                <a:cs typeface="Times New Roman" pitchFamily="18" charset="0"/>
              </a:rPr>
              <a:t> </a:t>
            </a:r>
            <a:r>
              <a:rPr lang="en-US" dirty="0" err="1" smtClean="0">
                <a:latin typeface="+mn-lt"/>
                <a:cs typeface="Times New Roman" pitchFamily="18" charset="0"/>
              </a:rPr>
              <a:t>hành</a:t>
            </a:r>
            <a:r>
              <a:rPr lang="en-US" dirty="0" smtClean="0">
                <a:latin typeface="+mn-lt"/>
                <a:cs typeface="Times New Roman" pitchFamily="18" charset="0"/>
              </a:rPr>
              <a:t> vi </a:t>
            </a:r>
            <a:r>
              <a:rPr lang="en-US" dirty="0" err="1" smtClean="0">
                <a:latin typeface="+mn-lt"/>
                <a:cs typeface="Times New Roman" pitchFamily="18" charset="0"/>
              </a:rPr>
              <a:t>vi</a:t>
            </a:r>
            <a:r>
              <a:rPr lang="en-US" dirty="0" smtClean="0">
                <a:latin typeface="+mn-lt"/>
                <a:cs typeface="Times New Roman" pitchFamily="18" charset="0"/>
              </a:rPr>
              <a:t> </a:t>
            </a:r>
            <a:r>
              <a:rPr lang="en-US" dirty="0" err="1" smtClean="0">
                <a:latin typeface="+mn-lt"/>
                <a:cs typeface="Times New Roman" pitchFamily="18" charset="0"/>
              </a:rPr>
              <a:t>phạm</a:t>
            </a:r>
            <a:r>
              <a:rPr lang="en-US" dirty="0" smtClean="0">
                <a:latin typeface="+mn-lt"/>
                <a:cs typeface="Times New Roman" pitchFamily="18" charset="0"/>
              </a:rPr>
              <a:t> </a:t>
            </a:r>
            <a:r>
              <a:rPr lang="en-US" dirty="0" err="1" smtClean="0">
                <a:latin typeface="+mn-lt"/>
                <a:cs typeface="Times New Roman" pitchFamily="18" charset="0"/>
              </a:rPr>
              <a:t>trước</a:t>
            </a:r>
            <a:r>
              <a:rPr lang="en-US" dirty="0" smtClean="0">
                <a:latin typeface="+mn-lt"/>
                <a:cs typeface="Times New Roman" pitchFamily="18" charset="0"/>
              </a:rPr>
              <a:t> </a:t>
            </a:r>
            <a:r>
              <a:rPr lang="en-US" dirty="0" err="1" smtClean="0">
                <a:latin typeface="+mn-lt"/>
                <a:cs typeface="Times New Roman" pitchFamily="18" charset="0"/>
              </a:rPr>
              <a:t>đó</a:t>
            </a:r>
            <a:r>
              <a:rPr lang="en-US" dirty="0" smtClean="0">
                <a:latin typeface="+mn-lt"/>
                <a:cs typeface="Times New Roman" pitchFamily="18" charset="0"/>
              </a:rPr>
              <a:t> </a:t>
            </a:r>
            <a:r>
              <a:rPr lang="en-US" dirty="0" err="1" smtClean="0">
                <a:latin typeface="+mn-lt"/>
                <a:cs typeface="Times New Roman" pitchFamily="18" charset="0"/>
              </a:rPr>
              <a:t>đã</a:t>
            </a:r>
            <a:r>
              <a:rPr lang="en-US" dirty="0" smtClean="0">
                <a:latin typeface="+mn-lt"/>
                <a:cs typeface="Times New Roman" pitchFamily="18" charset="0"/>
              </a:rPr>
              <a:t> </a:t>
            </a:r>
            <a:r>
              <a:rPr lang="en-US" dirty="0" err="1" smtClean="0">
                <a:latin typeface="+mn-lt"/>
                <a:cs typeface="Times New Roman" pitchFamily="18" charset="0"/>
              </a:rPr>
              <a:t>thực</a:t>
            </a:r>
            <a:r>
              <a:rPr lang="en-US" dirty="0" smtClean="0">
                <a:latin typeface="+mn-lt"/>
                <a:cs typeface="Times New Roman" pitchFamily="18" charset="0"/>
              </a:rPr>
              <a:t> </a:t>
            </a:r>
            <a:r>
              <a:rPr lang="en-US" dirty="0" err="1" smtClean="0">
                <a:latin typeface="+mn-lt"/>
                <a:cs typeface="Times New Roman" pitchFamily="18" charset="0"/>
              </a:rPr>
              <a:t>hiện</a:t>
            </a:r>
            <a:r>
              <a:rPr lang="en-US" dirty="0" smtClean="0">
                <a:latin typeface="+mn-lt"/>
                <a:cs typeface="Times New Roman" pitchFamily="18" charset="0"/>
              </a:rPr>
              <a:t> </a:t>
            </a:r>
            <a:r>
              <a:rPr lang="en-US" dirty="0" err="1" smtClean="0">
                <a:latin typeface="+mn-lt"/>
                <a:cs typeface="Times New Roman" pitchFamily="18" charset="0"/>
              </a:rPr>
              <a:t>nhưng</a:t>
            </a:r>
            <a:r>
              <a:rPr lang="en-US" dirty="0" smtClean="0">
                <a:latin typeface="+mn-lt"/>
                <a:cs typeface="Times New Roman" pitchFamily="18" charset="0"/>
              </a:rPr>
              <a:t> </a:t>
            </a:r>
            <a:r>
              <a:rPr lang="en-US" dirty="0" err="1" smtClean="0">
                <a:latin typeface="+mn-lt"/>
                <a:cs typeface="Times New Roman" pitchFamily="18" charset="0"/>
              </a:rPr>
              <a:t>chưa</a:t>
            </a:r>
            <a:r>
              <a:rPr lang="en-US" dirty="0" smtClean="0">
                <a:latin typeface="+mn-lt"/>
                <a:cs typeface="Times New Roman" pitchFamily="18" charset="0"/>
              </a:rPr>
              <a:t> </a:t>
            </a:r>
            <a:r>
              <a:rPr lang="en-US" dirty="0" err="1" smtClean="0">
                <a:latin typeface="+mn-lt"/>
                <a:cs typeface="Times New Roman" pitchFamily="18" charset="0"/>
              </a:rPr>
              <a:t>bị</a:t>
            </a:r>
            <a:r>
              <a:rPr lang="en-US" dirty="0" smtClean="0">
                <a:latin typeface="+mn-lt"/>
                <a:cs typeface="Times New Roman" pitchFamily="18" charset="0"/>
              </a:rPr>
              <a:t> </a:t>
            </a:r>
            <a:r>
              <a:rPr lang="en-US" dirty="0" err="1" smtClean="0">
                <a:latin typeface="+mn-lt"/>
                <a:cs typeface="Times New Roman" pitchFamily="18" charset="0"/>
              </a:rPr>
              <a:t>xử</a:t>
            </a:r>
            <a:r>
              <a:rPr lang="en-US" dirty="0" smtClean="0">
                <a:latin typeface="+mn-lt"/>
                <a:cs typeface="Times New Roman" pitchFamily="18" charset="0"/>
              </a:rPr>
              <a:t> </a:t>
            </a:r>
            <a:r>
              <a:rPr lang="en-US" dirty="0" err="1" smtClean="0">
                <a:latin typeface="+mn-lt"/>
                <a:cs typeface="Times New Roman" pitchFamily="18" charset="0"/>
              </a:rPr>
              <a:t>lý</a:t>
            </a:r>
            <a:endParaRPr lang="en-US" dirty="0" smtClean="0">
              <a:latin typeface="+mn-lt"/>
              <a:cs typeface="Times New Roman" pitchFamily="18" charset="0"/>
            </a:endParaRPr>
          </a:p>
          <a:p>
            <a:pPr lvl="0" algn="l" rtl="0">
              <a:spcBef>
                <a:spcPts val="1200"/>
              </a:spcBef>
              <a:spcAft>
                <a:spcPts val="1200"/>
              </a:spcAft>
              <a:buSzPts val="2800"/>
              <a:buBlip>
                <a:blip r:embed="rId3"/>
              </a:buBlip>
            </a:pPr>
            <a:r>
              <a:rPr lang="en-US" dirty="0" err="1" smtClean="0">
                <a:latin typeface="+mn-lt"/>
                <a:cs typeface="Times New Roman" pitchFamily="18" charset="0"/>
              </a:rPr>
              <a:t>Chưa</a:t>
            </a:r>
            <a:r>
              <a:rPr lang="en-US" dirty="0" smtClean="0">
                <a:latin typeface="+mn-lt"/>
                <a:cs typeface="Times New Roman" pitchFamily="18" charset="0"/>
              </a:rPr>
              <a:t> </a:t>
            </a:r>
            <a:r>
              <a:rPr lang="en-US" dirty="0" err="1" smtClean="0">
                <a:latin typeface="+mn-lt"/>
                <a:cs typeface="Times New Roman" pitchFamily="18" charset="0"/>
              </a:rPr>
              <a:t>hết</a:t>
            </a:r>
            <a:r>
              <a:rPr lang="en-US" dirty="0" smtClean="0">
                <a:latin typeface="+mn-lt"/>
                <a:cs typeface="Times New Roman" pitchFamily="18" charset="0"/>
              </a:rPr>
              <a:t> </a:t>
            </a:r>
            <a:r>
              <a:rPr lang="en-US" dirty="0" err="1" smtClean="0">
                <a:latin typeface="+mn-lt"/>
                <a:cs typeface="Times New Roman" pitchFamily="18" charset="0"/>
              </a:rPr>
              <a:t>thời</a:t>
            </a:r>
            <a:r>
              <a:rPr lang="en-US" dirty="0" smtClean="0">
                <a:latin typeface="+mn-lt"/>
                <a:cs typeface="Times New Roman" pitchFamily="18" charset="0"/>
              </a:rPr>
              <a:t> </a:t>
            </a:r>
            <a:r>
              <a:rPr lang="en-US" dirty="0" err="1" smtClean="0">
                <a:latin typeface="+mn-lt"/>
                <a:cs typeface="Times New Roman" pitchFamily="18" charset="0"/>
              </a:rPr>
              <a:t>hiệu</a:t>
            </a:r>
            <a:r>
              <a:rPr lang="en-US" dirty="0" smtClean="0">
                <a:latin typeface="+mn-lt"/>
                <a:cs typeface="Times New Roman" pitchFamily="18" charset="0"/>
              </a:rPr>
              <a:t> </a:t>
            </a:r>
            <a:r>
              <a:rPr lang="en-US" dirty="0" err="1" smtClean="0">
                <a:latin typeface="+mn-lt"/>
                <a:cs typeface="Times New Roman" pitchFamily="18" charset="0"/>
              </a:rPr>
              <a:t>xử</a:t>
            </a:r>
            <a:r>
              <a:rPr lang="en-US" dirty="0" smtClean="0">
                <a:latin typeface="+mn-lt"/>
                <a:cs typeface="Times New Roman" pitchFamily="18" charset="0"/>
              </a:rPr>
              <a:t> </a:t>
            </a:r>
            <a:r>
              <a:rPr lang="en-US" dirty="0" err="1" smtClean="0">
                <a:latin typeface="+mn-lt"/>
                <a:cs typeface="Times New Roman" pitchFamily="18" charset="0"/>
              </a:rPr>
              <a:t>lý</a:t>
            </a:r>
            <a:endParaRPr dirty="0">
              <a:latin typeface="+mn-lt"/>
              <a:cs typeface="Times New Roman" pitchFamily="18" charset="0"/>
            </a:endParaRPr>
          </a:p>
        </p:txBody>
      </p:sp>
      <p:grpSp>
        <p:nvGrpSpPr>
          <p:cNvPr id="158" name="Google Shape;158;p18"/>
          <p:cNvGrpSpPr/>
          <p:nvPr/>
        </p:nvGrpSpPr>
        <p:grpSpPr>
          <a:xfrm>
            <a:off x="333623" y="861852"/>
            <a:ext cx="366458" cy="366437"/>
            <a:chOff x="1923675" y="1633650"/>
            <a:chExt cx="436000" cy="435975"/>
          </a:xfrm>
        </p:grpSpPr>
        <p:sp>
          <p:nvSpPr>
            <p:cNvPr id="159" name="Google Shape;159;p18"/>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8"/>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8"/>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8"/>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8"/>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8"/>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18"/>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randombar(horizontal)">
                                      <p:cBhvr>
                                        <p:cTn id="7" dur="500"/>
                                        <p:tgtEl>
                                          <p:spTgt spid="1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7">
                                            <p:txEl>
                                              <p:pRg st="1" end="1"/>
                                            </p:txEl>
                                          </p:spTgt>
                                        </p:tgtEl>
                                        <p:attrNameLst>
                                          <p:attrName>style.visibility</p:attrName>
                                        </p:attrNameLst>
                                      </p:cBhvr>
                                      <p:to>
                                        <p:strVal val="visible"/>
                                      </p:to>
                                    </p:set>
                                    <p:animEffect transition="in" filter="randombar(horizontal)">
                                      <p:cBhvr>
                                        <p:cTn id="12" dur="500"/>
                                        <p:tgtEl>
                                          <p:spTgt spid="15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8"/>
          <p:cNvSpPr txBox="1">
            <a:spLocks noGrp="1"/>
          </p:cNvSpPr>
          <p:nvPr>
            <p:ph type="title"/>
          </p:nvPr>
        </p:nvSpPr>
        <p:spPr>
          <a:xfrm>
            <a:off x="1066800" y="550682"/>
            <a:ext cx="3502176"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n-lt"/>
              </a:rPr>
              <a:t>VI PHẠM CÓ TỔ CHỨC</a:t>
            </a:r>
            <a:endParaRPr sz="2400" dirty="0">
              <a:solidFill>
                <a:srgbClr val="FFFF00"/>
              </a:solidFill>
              <a:latin typeface="+mn-lt"/>
            </a:endParaRPr>
          </a:p>
        </p:txBody>
      </p:sp>
      <p:sp>
        <p:nvSpPr>
          <p:cNvPr id="157" name="Google Shape;157;p18"/>
          <p:cNvSpPr txBox="1">
            <a:spLocks noGrp="1"/>
          </p:cNvSpPr>
          <p:nvPr>
            <p:ph type="body" idx="1"/>
          </p:nvPr>
        </p:nvSpPr>
        <p:spPr>
          <a:xfrm>
            <a:off x="1371600" y="2038350"/>
            <a:ext cx="6729608" cy="2057400"/>
          </a:xfrm>
          <a:prstGeom prst="rect">
            <a:avLst/>
          </a:prstGeom>
        </p:spPr>
        <p:txBody>
          <a:bodyPr spcFirstLastPara="1" wrap="square" lIns="91425" tIns="91425" rIns="91425" bIns="91425" anchor="t" anchorCtr="0">
            <a:noAutofit/>
          </a:bodyPr>
          <a:lstStyle/>
          <a:p>
            <a:pPr lvl="0" algn="l" rtl="0">
              <a:spcBef>
                <a:spcPts val="1200"/>
              </a:spcBef>
              <a:spcAft>
                <a:spcPts val="1200"/>
              </a:spcAft>
              <a:buSzPts val="2800"/>
              <a:buBlip>
                <a:blip r:embed="rId3"/>
              </a:buBlip>
            </a:pPr>
            <a:r>
              <a:rPr lang="en-US" dirty="0" err="1" smtClean="0">
                <a:latin typeface="+mn-lt"/>
                <a:cs typeface="Times New Roman" pitchFamily="18" charset="0"/>
              </a:rPr>
              <a:t>Cá</a:t>
            </a:r>
            <a:r>
              <a:rPr lang="en-US" dirty="0" smtClean="0">
                <a:latin typeface="+mn-lt"/>
                <a:cs typeface="Times New Roman" pitchFamily="18" charset="0"/>
              </a:rPr>
              <a:t> </a:t>
            </a:r>
            <a:r>
              <a:rPr lang="en-US" dirty="0" err="1" smtClean="0">
                <a:latin typeface="+mn-lt"/>
                <a:cs typeface="Times New Roman" pitchFamily="18" charset="0"/>
              </a:rPr>
              <a:t>nhân</a:t>
            </a:r>
            <a:r>
              <a:rPr lang="en-US" dirty="0" smtClean="0">
                <a:latin typeface="+mn-lt"/>
                <a:cs typeface="Times New Roman" pitchFamily="18" charset="0"/>
              </a:rPr>
              <a:t>, </a:t>
            </a:r>
            <a:r>
              <a:rPr lang="en-US" dirty="0" err="1" smtClean="0">
                <a:latin typeface="+mn-lt"/>
                <a:cs typeface="Times New Roman" pitchFamily="18" charset="0"/>
              </a:rPr>
              <a:t>tổ</a:t>
            </a:r>
            <a:r>
              <a:rPr lang="en-US" dirty="0" smtClean="0">
                <a:latin typeface="+mn-lt"/>
                <a:cs typeface="Times New Roman" pitchFamily="18" charset="0"/>
              </a:rPr>
              <a:t> </a:t>
            </a:r>
            <a:r>
              <a:rPr lang="en-US" dirty="0" err="1" smtClean="0">
                <a:latin typeface="+mn-lt"/>
                <a:cs typeface="Times New Roman" pitchFamily="18" charset="0"/>
              </a:rPr>
              <a:t>chức</a:t>
            </a:r>
            <a:r>
              <a:rPr lang="en-US" dirty="0" smtClean="0">
                <a:latin typeface="+mn-lt"/>
                <a:cs typeface="Times New Roman" pitchFamily="18" charset="0"/>
              </a:rPr>
              <a:t> </a:t>
            </a:r>
            <a:r>
              <a:rPr lang="en-US" dirty="0" err="1" smtClean="0">
                <a:latin typeface="+mn-lt"/>
                <a:cs typeface="Times New Roman" pitchFamily="18" charset="0"/>
              </a:rPr>
              <a:t>câu</a:t>
            </a:r>
            <a:r>
              <a:rPr lang="en-US" dirty="0" smtClean="0">
                <a:latin typeface="+mn-lt"/>
                <a:cs typeface="Times New Roman" pitchFamily="18" charset="0"/>
              </a:rPr>
              <a:t> </a:t>
            </a:r>
            <a:r>
              <a:rPr lang="en-US" dirty="0" err="1" smtClean="0">
                <a:latin typeface="+mn-lt"/>
                <a:cs typeface="Times New Roman" pitchFamily="18" charset="0"/>
              </a:rPr>
              <a:t>kết</a:t>
            </a:r>
            <a:r>
              <a:rPr lang="en-US" dirty="0" smtClean="0">
                <a:latin typeface="+mn-lt"/>
                <a:cs typeface="Times New Roman" pitchFamily="18" charset="0"/>
              </a:rPr>
              <a:t> </a:t>
            </a:r>
            <a:r>
              <a:rPr lang="en-US" dirty="0" err="1" smtClean="0">
                <a:latin typeface="+mn-lt"/>
                <a:cs typeface="Times New Roman" pitchFamily="18" charset="0"/>
              </a:rPr>
              <a:t>với</a:t>
            </a:r>
            <a:r>
              <a:rPr lang="en-US" dirty="0" smtClean="0">
                <a:latin typeface="+mn-lt"/>
                <a:cs typeface="Times New Roman" pitchFamily="18" charset="0"/>
              </a:rPr>
              <a:t> </a:t>
            </a:r>
            <a:r>
              <a:rPr lang="en-US" dirty="0" err="1" smtClean="0">
                <a:latin typeface="+mn-lt"/>
                <a:cs typeface="Times New Roman" pitchFamily="18" charset="0"/>
              </a:rPr>
              <a:t>cá</a:t>
            </a:r>
            <a:r>
              <a:rPr lang="en-US" dirty="0" smtClean="0">
                <a:latin typeface="+mn-lt"/>
                <a:cs typeface="Times New Roman" pitchFamily="18" charset="0"/>
              </a:rPr>
              <a:t> </a:t>
            </a:r>
            <a:r>
              <a:rPr lang="en-US" dirty="0" err="1" smtClean="0">
                <a:latin typeface="+mn-lt"/>
                <a:cs typeface="Times New Roman" pitchFamily="18" charset="0"/>
              </a:rPr>
              <a:t>nhân</a:t>
            </a:r>
            <a:r>
              <a:rPr lang="en-US" dirty="0" smtClean="0">
                <a:latin typeface="+mn-lt"/>
                <a:cs typeface="Times New Roman" pitchFamily="18" charset="0"/>
              </a:rPr>
              <a:t>, </a:t>
            </a:r>
            <a:r>
              <a:rPr lang="en-US" dirty="0" err="1" smtClean="0">
                <a:latin typeface="+mn-lt"/>
                <a:cs typeface="Times New Roman" pitchFamily="18" charset="0"/>
              </a:rPr>
              <a:t>tổ</a:t>
            </a:r>
            <a:r>
              <a:rPr lang="en-US" dirty="0" smtClean="0">
                <a:latin typeface="+mn-lt"/>
                <a:cs typeface="Times New Roman" pitchFamily="18" charset="0"/>
              </a:rPr>
              <a:t> </a:t>
            </a:r>
            <a:r>
              <a:rPr lang="en-US" dirty="0" err="1" smtClean="0">
                <a:latin typeface="+mn-lt"/>
                <a:cs typeface="Times New Roman" pitchFamily="18" charset="0"/>
              </a:rPr>
              <a:t>chức</a:t>
            </a:r>
            <a:r>
              <a:rPr lang="en-US" dirty="0" smtClean="0">
                <a:latin typeface="+mn-lt"/>
                <a:cs typeface="Times New Roman" pitchFamily="18" charset="0"/>
              </a:rPr>
              <a:t> </a:t>
            </a:r>
            <a:r>
              <a:rPr lang="en-US" dirty="0" err="1" smtClean="0">
                <a:latin typeface="+mn-lt"/>
                <a:cs typeface="Times New Roman" pitchFamily="18" charset="0"/>
              </a:rPr>
              <a:t>khác</a:t>
            </a:r>
            <a:r>
              <a:rPr lang="en-US" dirty="0" smtClean="0">
                <a:latin typeface="+mn-lt"/>
                <a:cs typeface="Times New Roman" pitchFamily="18" charset="0"/>
              </a:rPr>
              <a:t> </a:t>
            </a:r>
            <a:r>
              <a:rPr lang="en-US" dirty="0" err="1" smtClean="0">
                <a:latin typeface="+mn-lt"/>
                <a:cs typeface="Times New Roman" pitchFamily="18" charset="0"/>
              </a:rPr>
              <a:t>cùng</a:t>
            </a:r>
            <a:r>
              <a:rPr lang="en-US" dirty="0" smtClean="0">
                <a:latin typeface="+mn-lt"/>
                <a:cs typeface="Times New Roman" pitchFamily="18" charset="0"/>
              </a:rPr>
              <a:t> </a:t>
            </a:r>
            <a:r>
              <a:rPr lang="en-US" dirty="0" err="1" smtClean="0">
                <a:latin typeface="+mn-lt"/>
                <a:cs typeface="Times New Roman" pitchFamily="18" charset="0"/>
              </a:rPr>
              <a:t>thực</a:t>
            </a:r>
            <a:r>
              <a:rPr lang="en-US" dirty="0" smtClean="0">
                <a:latin typeface="+mn-lt"/>
                <a:cs typeface="Times New Roman" pitchFamily="18" charset="0"/>
              </a:rPr>
              <a:t> </a:t>
            </a:r>
            <a:r>
              <a:rPr lang="en-US" dirty="0" err="1" smtClean="0">
                <a:latin typeface="+mn-lt"/>
                <a:cs typeface="Times New Roman" pitchFamily="18" charset="0"/>
              </a:rPr>
              <a:t>hiện</a:t>
            </a:r>
            <a:endParaRPr dirty="0">
              <a:latin typeface="+mn-lt"/>
              <a:cs typeface="Times New Roman" pitchFamily="18" charset="0"/>
            </a:endParaRPr>
          </a:p>
        </p:txBody>
      </p:sp>
      <p:grpSp>
        <p:nvGrpSpPr>
          <p:cNvPr id="158" name="Google Shape;158;p18"/>
          <p:cNvGrpSpPr/>
          <p:nvPr/>
        </p:nvGrpSpPr>
        <p:grpSpPr>
          <a:xfrm>
            <a:off x="333623" y="861852"/>
            <a:ext cx="366458" cy="366437"/>
            <a:chOff x="1923675" y="1633650"/>
            <a:chExt cx="436000" cy="435975"/>
          </a:xfrm>
        </p:grpSpPr>
        <p:sp>
          <p:nvSpPr>
            <p:cNvPr id="159" name="Google Shape;159;p18"/>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8"/>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8"/>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8"/>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8"/>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8"/>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18"/>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Tree>
    <p:extLst>
      <p:ext uri="{BB962C8B-B14F-4D97-AF65-F5344CB8AC3E}">
        <p14:creationId xmlns:p14="http://schemas.microsoft.com/office/powerpoint/2010/main" val="1673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randombar(horizontal)">
                                      <p:cBhvr>
                                        <p:cTn id="7" dur="500"/>
                                        <p:tgtEl>
                                          <p:spTgt spid="1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4"/>
          <p:cNvSpPr txBox="1">
            <a:spLocks noGrp="1"/>
          </p:cNvSpPr>
          <p:nvPr>
            <p:ph type="title"/>
          </p:nvPr>
        </p:nvSpPr>
        <p:spPr>
          <a:xfrm>
            <a:off x="1146025" y="530725"/>
            <a:ext cx="32088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n-lt"/>
              </a:rPr>
              <a:t>TỔ CHỨC</a:t>
            </a:r>
            <a:endParaRPr sz="2400" dirty="0">
              <a:solidFill>
                <a:srgbClr val="FFFF00"/>
              </a:solidFill>
              <a:latin typeface="+mn-lt"/>
            </a:endParaRPr>
          </a:p>
        </p:txBody>
      </p:sp>
      <p:sp>
        <p:nvSpPr>
          <p:cNvPr id="247" name="Google Shape;247;p24"/>
          <p:cNvSpPr/>
          <p:nvPr/>
        </p:nvSpPr>
        <p:spPr>
          <a:xfrm>
            <a:off x="498271" y="2316427"/>
            <a:ext cx="1482929" cy="1512186"/>
          </a:xfrm>
          <a:prstGeom prst="ellipse">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solidFill>
                  <a:schemeClr val="accent5"/>
                </a:solidFill>
                <a:latin typeface="Arial Narrow" pitchFamily="34" charset="0"/>
                <a:ea typeface="Nixie One"/>
                <a:cs typeface="Nixie One"/>
                <a:sym typeface="Nixie One"/>
              </a:rPr>
              <a:t>CQ nhà nước, tổ chức chính trị, chính trị - xã hội</a:t>
            </a:r>
            <a:endParaRPr b="1" dirty="0">
              <a:solidFill>
                <a:schemeClr val="accent5"/>
              </a:solidFill>
              <a:latin typeface="Arial Narrow" pitchFamily="34" charset="0"/>
              <a:ea typeface="Nixie One"/>
              <a:cs typeface="Nixie One"/>
              <a:sym typeface="Nixie One"/>
            </a:endParaRPr>
          </a:p>
        </p:txBody>
      </p:sp>
      <p:sp>
        <p:nvSpPr>
          <p:cNvPr id="248" name="Google Shape;248;p24"/>
          <p:cNvSpPr/>
          <p:nvPr/>
        </p:nvSpPr>
        <p:spPr>
          <a:xfrm>
            <a:off x="2209800" y="2343150"/>
            <a:ext cx="1447800" cy="1494702"/>
          </a:xfrm>
          <a:prstGeom prst="ellipse">
            <a:avLst/>
          </a:prstGeom>
          <a:noFill/>
          <a:ln w="762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solidFill>
                  <a:schemeClr val="accent2"/>
                </a:solidFill>
                <a:latin typeface="Arial Narrow" pitchFamily="34" charset="0"/>
                <a:ea typeface="Nixie One"/>
                <a:cs typeface="Nixie One"/>
                <a:sym typeface="Nixie One"/>
              </a:rPr>
              <a:t>Tổ chức ctrị XH nn, tổ chức xã hội nghề nghiệp </a:t>
            </a:r>
            <a:endParaRPr b="1" dirty="0">
              <a:solidFill>
                <a:schemeClr val="accent2"/>
              </a:solidFill>
              <a:latin typeface="Arial Narrow" pitchFamily="34" charset="0"/>
              <a:ea typeface="Nixie One"/>
              <a:cs typeface="Nixie One"/>
              <a:sym typeface="Nixie One"/>
            </a:endParaRPr>
          </a:p>
        </p:txBody>
      </p:sp>
      <p:sp>
        <p:nvSpPr>
          <p:cNvPr id="256" name="Google Shape;256;p2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11</a:t>
            </a:fld>
            <a:endParaRPr/>
          </a:p>
        </p:txBody>
      </p:sp>
      <p:sp>
        <p:nvSpPr>
          <p:cNvPr id="15" name="Google Shape;247;p24"/>
          <p:cNvSpPr/>
          <p:nvPr/>
        </p:nvSpPr>
        <p:spPr>
          <a:xfrm>
            <a:off x="3927271" y="2316427"/>
            <a:ext cx="1482929" cy="1512186"/>
          </a:xfrm>
          <a:prstGeom prst="ellipse">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algn="ctr"/>
            <a:r>
              <a:rPr lang="en-US" b="1" dirty="0" err="1" smtClean="0">
                <a:solidFill>
                  <a:srgbClr val="FF0000"/>
                </a:solidFill>
                <a:latin typeface="Arial Narrow" pitchFamily="34" charset="0"/>
                <a:ea typeface="Nixie One"/>
                <a:cs typeface="Nixie One"/>
                <a:sym typeface="Nixie One"/>
              </a:rPr>
              <a:t>Tổ</a:t>
            </a:r>
            <a:r>
              <a:rPr lang="en-US" b="1" dirty="0" smtClean="0">
                <a:solidFill>
                  <a:srgbClr val="FF0000"/>
                </a:solidFill>
                <a:latin typeface="Arial Narrow" pitchFamily="34" charset="0"/>
                <a:ea typeface="Nixie One"/>
                <a:cs typeface="Nixie One"/>
                <a:sym typeface="Nixie One"/>
              </a:rPr>
              <a:t> </a:t>
            </a:r>
            <a:r>
              <a:rPr lang="en-US" b="1" dirty="0" err="1" smtClean="0">
                <a:solidFill>
                  <a:srgbClr val="FF0000"/>
                </a:solidFill>
                <a:latin typeface="Arial Narrow" pitchFamily="34" charset="0"/>
                <a:ea typeface="Nixie One"/>
                <a:cs typeface="Nixie One"/>
                <a:sym typeface="Nixie One"/>
              </a:rPr>
              <a:t>chức</a:t>
            </a:r>
            <a:r>
              <a:rPr lang="en-US" b="1" dirty="0" smtClean="0">
                <a:solidFill>
                  <a:srgbClr val="FF0000"/>
                </a:solidFill>
                <a:latin typeface="Arial Narrow" pitchFamily="34" charset="0"/>
                <a:ea typeface="Nixie One"/>
                <a:cs typeface="Nixie One"/>
                <a:sym typeface="Nixie One"/>
              </a:rPr>
              <a:t> </a:t>
            </a:r>
            <a:r>
              <a:rPr lang="en-US" b="1" dirty="0" err="1" smtClean="0">
                <a:solidFill>
                  <a:srgbClr val="FF0000"/>
                </a:solidFill>
                <a:latin typeface="Arial Narrow" pitchFamily="34" charset="0"/>
                <a:ea typeface="Nixie One"/>
                <a:cs typeface="Nixie One"/>
                <a:sym typeface="Nixie One"/>
              </a:rPr>
              <a:t>kinh</a:t>
            </a:r>
            <a:r>
              <a:rPr lang="en-US" b="1" dirty="0" smtClean="0">
                <a:solidFill>
                  <a:srgbClr val="FF0000"/>
                </a:solidFill>
                <a:latin typeface="Arial Narrow" pitchFamily="34" charset="0"/>
                <a:ea typeface="Nixie One"/>
                <a:cs typeface="Nixie One"/>
                <a:sym typeface="Nixie One"/>
              </a:rPr>
              <a:t> </a:t>
            </a:r>
            <a:r>
              <a:rPr lang="en-US" b="1" dirty="0" err="1" smtClean="0">
                <a:solidFill>
                  <a:srgbClr val="FF0000"/>
                </a:solidFill>
                <a:latin typeface="Arial Narrow" pitchFamily="34" charset="0"/>
                <a:ea typeface="Nixie One"/>
                <a:cs typeface="Nixie One"/>
                <a:sym typeface="Nixie One"/>
              </a:rPr>
              <a:t>tế</a:t>
            </a:r>
            <a:endParaRPr b="1" dirty="0">
              <a:solidFill>
                <a:srgbClr val="FF0000"/>
              </a:solidFill>
              <a:latin typeface="Arial Narrow" pitchFamily="34" charset="0"/>
              <a:ea typeface="Nixie One"/>
              <a:cs typeface="Nixie One"/>
              <a:sym typeface="Nixie One"/>
            </a:endParaRPr>
          </a:p>
        </p:txBody>
      </p:sp>
      <p:sp>
        <p:nvSpPr>
          <p:cNvPr id="16" name="Google Shape;248;p24"/>
          <p:cNvSpPr/>
          <p:nvPr/>
        </p:nvSpPr>
        <p:spPr>
          <a:xfrm>
            <a:off x="5638800" y="2266950"/>
            <a:ext cx="1447800" cy="1494702"/>
          </a:xfrm>
          <a:prstGeom prst="ellipse">
            <a:avLst/>
          </a:prstGeom>
          <a:noFill/>
          <a:ln w="762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solidFill>
                  <a:schemeClr val="accent2"/>
                </a:solidFill>
                <a:latin typeface="Arial Narrow" pitchFamily="34" charset="0"/>
                <a:ea typeface="Nixie One"/>
                <a:cs typeface="Nixie One"/>
                <a:sym typeface="Nixie One"/>
              </a:rPr>
              <a:t>Đơn vị vũ trang</a:t>
            </a:r>
            <a:endParaRPr b="1" dirty="0">
              <a:solidFill>
                <a:schemeClr val="accent2"/>
              </a:solidFill>
              <a:latin typeface="Arial Narrow" pitchFamily="34" charset="0"/>
              <a:ea typeface="Nixie One"/>
              <a:cs typeface="Nixie One"/>
              <a:sym typeface="Nixie One"/>
            </a:endParaRPr>
          </a:p>
        </p:txBody>
      </p:sp>
      <p:sp>
        <p:nvSpPr>
          <p:cNvPr id="17" name="Google Shape;247;p24"/>
          <p:cNvSpPr/>
          <p:nvPr/>
        </p:nvSpPr>
        <p:spPr>
          <a:xfrm>
            <a:off x="7391400" y="2249466"/>
            <a:ext cx="1482929" cy="1512186"/>
          </a:xfrm>
          <a:prstGeom prst="ellipse">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smtClean="0">
                <a:solidFill>
                  <a:schemeClr val="accent5"/>
                </a:solidFill>
                <a:latin typeface="Arial Narrow" pitchFamily="34" charset="0"/>
                <a:ea typeface="Nixie One"/>
                <a:cs typeface="Nixie One"/>
                <a:sym typeface="Nixie One"/>
              </a:rPr>
              <a:t>Tổ chức khác thành lập theo quy định của PL</a:t>
            </a:r>
            <a:endParaRPr b="1" dirty="0">
              <a:solidFill>
                <a:schemeClr val="accent5"/>
              </a:solidFill>
              <a:latin typeface="Arial Narrow" pitchFamily="34" charset="0"/>
              <a:ea typeface="Nixie One"/>
              <a:cs typeface="Nixie One"/>
              <a:sym typeface="Nixie On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47"/>
                                        </p:tgtEl>
                                        <p:attrNameLst>
                                          <p:attrName>style.visibility</p:attrName>
                                        </p:attrNameLst>
                                      </p:cBhvr>
                                      <p:to>
                                        <p:strVal val="visible"/>
                                      </p:to>
                                    </p:set>
                                    <p:animEffect transition="in" filter="randombar(horizontal)">
                                      <p:cBhvr>
                                        <p:cTn id="7" dur="500"/>
                                        <p:tgtEl>
                                          <p:spTgt spid="24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8"/>
                                        </p:tgtEl>
                                        <p:attrNameLst>
                                          <p:attrName>style.visibility</p:attrName>
                                        </p:attrNameLst>
                                      </p:cBhvr>
                                      <p:to>
                                        <p:strVal val="visible"/>
                                      </p:to>
                                    </p:set>
                                    <p:animEffect transition="in" filter="randombar(horizontal)">
                                      <p:cBhvr>
                                        <p:cTn id="12" dur="500"/>
                                        <p:tgtEl>
                                          <p:spTgt spid="24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animBg="1"/>
      <p:bldP spid="248" grpId="0" animBg="1"/>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990600" y="550682"/>
            <a:ext cx="3886200" cy="1030468"/>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j-lt"/>
              </a:rPr>
              <a:t>NGUYÊN TẮC XỬ PHẠT</a:t>
            </a:r>
            <a:endParaRPr sz="2400" dirty="0">
              <a:solidFill>
                <a:srgbClr val="FFFF00"/>
              </a:solidFill>
              <a:latin typeface="+mj-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18097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Mọi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phải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nghiêm</a:t>
            </a:r>
            <a:endParaRPr sz="20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sp>
        <p:nvSpPr>
          <p:cNvPr id="13" name="Google Shape;126;p14"/>
          <p:cNvSpPr txBox="1"/>
          <p:nvPr/>
        </p:nvSpPr>
        <p:spPr>
          <a:xfrm>
            <a:off x="1143000" y="2421177"/>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Mọi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hậu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quả</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phải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khắc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phục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theo</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định</a:t>
            </a:r>
            <a:endParaRPr sz="2000" dirty="0">
              <a:solidFill>
                <a:srgbClr val="114454"/>
              </a:solidFill>
              <a:ea typeface="Nixie One"/>
              <a:cs typeface="Nixie One"/>
              <a:sym typeface="Nixie One"/>
            </a:endParaRPr>
          </a:p>
        </p:txBody>
      </p:sp>
      <p:sp>
        <p:nvSpPr>
          <p:cNvPr id="14" name="Google Shape;126;p14"/>
          <p:cNvSpPr txBox="1"/>
          <p:nvPr/>
        </p:nvSpPr>
        <p:spPr>
          <a:xfrm>
            <a:off x="1143000" y="30289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đúng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thẩm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quyền</a:t>
            </a:r>
            <a:endParaRPr sz="2000" dirty="0">
              <a:solidFill>
                <a:srgbClr val="114454"/>
              </a:solidFill>
              <a:ea typeface="Nixie One"/>
              <a:cs typeface="Nixie One"/>
              <a:sym typeface="Nixie One"/>
            </a:endParaRPr>
          </a:p>
        </p:txBody>
      </p:sp>
      <p:sp>
        <p:nvSpPr>
          <p:cNvPr id="15" name="Google Shape;126;p14"/>
          <p:cNvSpPr txBox="1"/>
          <p:nvPr/>
        </p:nvSpPr>
        <p:spPr>
          <a:xfrm>
            <a:off x="1143000" y="36385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Chú</a:t>
            </a:r>
            <a:r>
              <a:rPr lang="en-US" sz="2000" dirty="0" smtClean="0">
                <a:solidFill>
                  <a:srgbClr val="114454"/>
                </a:solidFill>
                <a:ea typeface="Nixie One"/>
                <a:cs typeface="Nixie One"/>
                <a:sym typeface="Nixie One"/>
              </a:rPr>
              <a:t> ý </a:t>
            </a:r>
            <a:r>
              <a:rPr lang="en-US" sz="2000" dirty="0" err="1" smtClean="0">
                <a:solidFill>
                  <a:srgbClr val="114454"/>
                </a:solidFill>
                <a:ea typeface="Nixie One"/>
                <a:cs typeface="Nixie One"/>
                <a:sym typeface="Nixie One"/>
              </a:rPr>
              <a:t>tình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tiết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giảm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nhẹ</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tăng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nặng</a:t>
            </a:r>
            <a:endParaRPr sz="2000" dirty="0">
              <a:solidFill>
                <a:srgbClr val="114454"/>
              </a:solidFill>
              <a:ea typeface="Nixie One"/>
              <a:cs typeface="Nixie One"/>
              <a:sym typeface="Nixie One"/>
            </a:endParaRPr>
          </a:p>
        </p:txBody>
      </p:sp>
      <p:sp>
        <p:nvSpPr>
          <p:cNvPr id="16" name="Google Shape;126;p14"/>
          <p:cNvSpPr txBox="1"/>
          <p:nvPr/>
        </p:nvSpPr>
        <p:spPr>
          <a:xfrm>
            <a:off x="1143000" y="42481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Chỉ</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đó</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đã</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luật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định</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45264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664579" y="512177"/>
            <a:ext cx="3959376" cy="105042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j-lt"/>
              </a:rPr>
              <a:t>NGUYÊN TẮC XỬ PHẠT</a:t>
            </a:r>
            <a:endParaRPr sz="2400" dirty="0">
              <a:solidFill>
                <a:srgbClr val="FFFF00"/>
              </a:solidFill>
              <a:latin typeface="+mj-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18097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Một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vi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chỉ</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1 </a:t>
            </a:r>
            <a:r>
              <a:rPr lang="en-US" sz="2000" dirty="0" err="1" smtClean="0">
                <a:solidFill>
                  <a:srgbClr val="114454"/>
                </a:solidFill>
                <a:ea typeface="Nixie One"/>
                <a:cs typeface="Nixie One"/>
                <a:sym typeface="Nixie One"/>
              </a:rPr>
              <a:t>lần</a:t>
            </a:r>
            <a:endParaRPr sz="1600" dirty="0">
              <a:solidFill>
                <a:srgbClr val="FF0000"/>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
        <p:nvSpPr>
          <p:cNvPr id="14" name="Google Shape;126;p14"/>
          <p:cNvSpPr txBox="1"/>
          <p:nvPr/>
        </p:nvSpPr>
        <p:spPr>
          <a:xfrm>
            <a:off x="1143000" y="25717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Nhiều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thực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cùng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một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từng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bị</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endParaRPr sz="2000" dirty="0">
              <a:solidFill>
                <a:srgbClr val="114454"/>
              </a:solidFill>
              <a:ea typeface="Nixie One"/>
              <a:cs typeface="Nixie One"/>
              <a:sym typeface="Nixie One"/>
            </a:endParaRPr>
          </a:p>
        </p:txBody>
      </p:sp>
      <p:sp>
        <p:nvSpPr>
          <p:cNvPr id="15" name="Google Shape;126;p14"/>
          <p:cNvSpPr txBox="1"/>
          <p:nvPr/>
        </p:nvSpPr>
        <p:spPr>
          <a:xfrm>
            <a:off x="1143000" y="33337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Một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thực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nhiều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bị</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đối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với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từng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a:t>
            </a:r>
            <a:endParaRPr sz="2000" dirty="0">
              <a:solidFill>
                <a:srgbClr val="114454"/>
              </a:solidFill>
              <a:ea typeface="Nixie One"/>
              <a:cs typeface="Nixie One"/>
              <a:sym typeface="Nixie One"/>
            </a:endParaRPr>
          </a:p>
        </p:txBody>
      </p:sp>
      <p:sp>
        <p:nvSpPr>
          <p:cNvPr id="16" name="Google Shape;126;p14"/>
          <p:cNvSpPr txBox="1"/>
          <p:nvPr/>
        </p:nvSpPr>
        <p:spPr>
          <a:xfrm>
            <a:off x="1154482" y="40957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Mức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tiền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đối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với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tổ</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chức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bằng</a:t>
            </a:r>
            <a:r>
              <a:rPr lang="en-US" sz="2000" dirty="0" smtClean="0">
                <a:solidFill>
                  <a:srgbClr val="114454"/>
                </a:solidFill>
                <a:ea typeface="Nixie One"/>
                <a:cs typeface="Nixie One"/>
                <a:sym typeface="Nixie One"/>
              </a:rPr>
              <a:t> 02 </a:t>
            </a:r>
            <a:r>
              <a:rPr lang="en-US" sz="2000" dirty="0" err="1" smtClean="0">
                <a:solidFill>
                  <a:srgbClr val="114454"/>
                </a:solidFill>
                <a:ea typeface="Nixie One"/>
                <a:cs typeface="Nixie One"/>
                <a:sym typeface="Nixie One"/>
              </a:rPr>
              <a:t>lần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mức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tiền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đối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với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cá</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nhân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XP </a:t>
            </a:r>
            <a:r>
              <a:rPr lang="en-US" sz="2000" dirty="0" err="1" smtClean="0">
                <a:solidFill>
                  <a:srgbClr val="114454"/>
                </a:solidFill>
                <a:ea typeface="Nixie One"/>
                <a:cs typeface="Nixie One"/>
                <a:sym typeface="Nixie One"/>
              </a:rPr>
              <a:t>phải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chứng</a:t>
            </a:r>
            <a:r>
              <a:rPr lang="en-US" sz="2000" dirty="0" smtClean="0">
                <a:solidFill>
                  <a:srgbClr val="114454"/>
                </a:solidFill>
                <a:ea typeface="Nixie One"/>
                <a:cs typeface="Nixie One"/>
                <a:sym typeface="Nixie One"/>
              </a:rPr>
              <a:t> minh </a:t>
            </a:r>
            <a:r>
              <a:rPr lang="en-US" sz="2000" dirty="0" err="1" smtClean="0">
                <a:solidFill>
                  <a:srgbClr val="114454"/>
                </a:solidFill>
                <a:ea typeface="Nixie One"/>
                <a:cs typeface="Nixie One"/>
                <a:sym typeface="Nixie One"/>
              </a:rPr>
              <a:t>lỗi</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421531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ĐỐI TƯỢNG XỬ PHẠT</a:t>
            </a:r>
          </a:p>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VI PHẠM HÀNH CHÍNH</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14</a:t>
            </a:fld>
            <a:endParaRPr/>
          </a:p>
        </p:txBody>
      </p:sp>
      <p:sp>
        <p:nvSpPr>
          <p:cNvPr id="2" name="TextBox 1"/>
          <p:cNvSpPr txBox="1"/>
          <p:nvPr/>
        </p:nvSpPr>
        <p:spPr>
          <a:xfrm>
            <a:off x="3854884" y="971550"/>
            <a:ext cx="4953000" cy="2554545"/>
          </a:xfrm>
          <a:prstGeom prst="rect">
            <a:avLst/>
          </a:prstGeom>
          <a:noFill/>
        </p:spPr>
        <p:txBody>
          <a:bodyPr wrap="square" rtlCol="0">
            <a:spAutoFit/>
          </a:bodyPr>
          <a:lstStyle/>
          <a:p>
            <a:pPr marL="285750" indent="-285750">
              <a:spcBef>
                <a:spcPts val="1200"/>
              </a:spcBef>
              <a:spcAft>
                <a:spcPts val="1200"/>
              </a:spcAft>
              <a:buBlip>
                <a:blip r:embed="rId3"/>
              </a:buBlip>
            </a:pPr>
            <a:r>
              <a:rPr lang="en-US" sz="2400" dirty="0" err="1" smtClean="0"/>
              <a:t>Người</a:t>
            </a:r>
            <a:r>
              <a:rPr lang="en-US" sz="2400" dirty="0" smtClean="0"/>
              <a:t> </a:t>
            </a:r>
            <a:r>
              <a:rPr lang="en-US" sz="2400" dirty="0" err="1" smtClean="0"/>
              <a:t>đủ</a:t>
            </a:r>
            <a:r>
              <a:rPr lang="en-US" sz="2400" dirty="0" smtClean="0"/>
              <a:t> 14 </a:t>
            </a:r>
            <a:r>
              <a:rPr lang="en-US" sz="2400" dirty="0" err="1" smtClean="0"/>
              <a:t>tuổi</a:t>
            </a:r>
            <a:r>
              <a:rPr lang="en-US" sz="2400" dirty="0" smtClean="0"/>
              <a:t> </a:t>
            </a:r>
            <a:r>
              <a:rPr lang="en-US" sz="2400" dirty="0" err="1" smtClean="0"/>
              <a:t>đến</a:t>
            </a:r>
            <a:r>
              <a:rPr lang="en-US" sz="2400" dirty="0" smtClean="0"/>
              <a:t> </a:t>
            </a:r>
            <a:r>
              <a:rPr lang="en-US" sz="2400" dirty="0" err="1" smtClean="0"/>
              <a:t>dưới</a:t>
            </a:r>
            <a:r>
              <a:rPr lang="en-US" sz="2400" dirty="0" smtClean="0"/>
              <a:t> 16 </a:t>
            </a:r>
            <a:r>
              <a:rPr lang="en-US" sz="2400" dirty="0" err="1" smtClean="0"/>
              <a:t>tuổi</a:t>
            </a:r>
            <a:r>
              <a:rPr lang="en-US" sz="2400" dirty="0" smtClean="0"/>
              <a:t>: </a:t>
            </a:r>
            <a:r>
              <a:rPr lang="en-US" sz="2400" dirty="0" err="1" smtClean="0"/>
              <a:t>bị</a:t>
            </a:r>
            <a:r>
              <a:rPr lang="en-US" sz="2400" dirty="0" smtClean="0"/>
              <a:t> </a:t>
            </a:r>
            <a:r>
              <a:rPr lang="en-US" sz="2400" dirty="0" err="1" smtClean="0"/>
              <a:t>xử</a:t>
            </a:r>
            <a:r>
              <a:rPr lang="en-US" sz="2400" dirty="0" smtClean="0"/>
              <a:t> </a:t>
            </a:r>
            <a:r>
              <a:rPr lang="en-US" sz="2400" dirty="0" err="1" smtClean="0"/>
              <a:t>phạt</a:t>
            </a:r>
            <a:r>
              <a:rPr lang="en-US" sz="2400" dirty="0" smtClean="0"/>
              <a:t> </a:t>
            </a:r>
            <a:r>
              <a:rPr lang="en-US" sz="2400" dirty="0" err="1" smtClean="0"/>
              <a:t>nếu</a:t>
            </a:r>
            <a:r>
              <a:rPr lang="en-US" sz="2400" dirty="0" smtClean="0"/>
              <a:t> </a:t>
            </a:r>
            <a:r>
              <a:rPr lang="en-US" sz="2400" dirty="0" err="1" smtClean="0"/>
              <a:t>cố</a:t>
            </a:r>
            <a:r>
              <a:rPr lang="en-US" sz="2400" dirty="0" smtClean="0"/>
              <a:t> ý</a:t>
            </a:r>
          </a:p>
          <a:p>
            <a:pPr marL="285750" indent="-285750">
              <a:spcBef>
                <a:spcPts val="1200"/>
              </a:spcBef>
              <a:spcAft>
                <a:spcPts val="1200"/>
              </a:spcAft>
              <a:buBlip>
                <a:blip r:embed="rId3"/>
              </a:buBlip>
            </a:pPr>
            <a:r>
              <a:rPr lang="en-US" sz="2400" dirty="0" err="1" smtClean="0"/>
              <a:t>Người</a:t>
            </a:r>
            <a:r>
              <a:rPr lang="en-US" sz="2400" dirty="0" smtClean="0"/>
              <a:t> </a:t>
            </a:r>
            <a:r>
              <a:rPr lang="en-US" sz="2400" dirty="0" err="1" smtClean="0"/>
              <a:t>từ</a:t>
            </a:r>
            <a:r>
              <a:rPr lang="en-US" sz="2400" dirty="0" smtClean="0"/>
              <a:t> </a:t>
            </a:r>
            <a:r>
              <a:rPr lang="en-US" sz="2400" dirty="0" err="1" smtClean="0"/>
              <a:t>đủ</a:t>
            </a:r>
            <a:r>
              <a:rPr lang="en-US" sz="2400" dirty="0" smtClean="0"/>
              <a:t> 16 </a:t>
            </a:r>
            <a:r>
              <a:rPr lang="en-US" sz="2400" dirty="0" err="1" smtClean="0"/>
              <a:t>tuổi</a:t>
            </a:r>
            <a:r>
              <a:rPr lang="en-US" sz="2400" dirty="0" smtClean="0"/>
              <a:t> </a:t>
            </a:r>
            <a:r>
              <a:rPr lang="en-US" sz="2400" dirty="0" err="1" smtClean="0"/>
              <a:t>trở</a:t>
            </a:r>
            <a:r>
              <a:rPr lang="en-US" sz="2400" dirty="0" smtClean="0"/>
              <a:t> </a:t>
            </a:r>
            <a:r>
              <a:rPr lang="en-US" sz="2400" dirty="0" err="1" smtClean="0"/>
              <a:t>lên</a:t>
            </a:r>
            <a:r>
              <a:rPr lang="en-US" sz="2400" dirty="0" smtClean="0"/>
              <a:t>: </a:t>
            </a:r>
            <a:r>
              <a:rPr lang="en-US" sz="2400" dirty="0" err="1" smtClean="0"/>
              <a:t>bị</a:t>
            </a:r>
            <a:r>
              <a:rPr lang="en-US" sz="2400" dirty="0" smtClean="0"/>
              <a:t> </a:t>
            </a:r>
            <a:r>
              <a:rPr lang="en-US" sz="2400" dirty="0" err="1" smtClean="0"/>
              <a:t>xử</a:t>
            </a:r>
            <a:r>
              <a:rPr lang="en-US" sz="2400" dirty="0" smtClean="0"/>
              <a:t> </a:t>
            </a:r>
            <a:r>
              <a:rPr lang="en-US" sz="2400" dirty="0" err="1" smtClean="0"/>
              <a:t>phạt</a:t>
            </a:r>
            <a:r>
              <a:rPr lang="en-US" sz="2400" dirty="0"/>
              <a:t> </a:t>
            </a:r>
            <a:r>
              <a:rPr lang="en-US" sz="2400" dirty="0" err="1" smtClean="0"/>
              <a:t>mọi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endParaRPr lang="en-US" sz="2400" dirty="0" smtClean="0"/>
          </a:p>
          <a:p>
            <a:pPr marL="285750" indent="-285750">
              <a:spcBef>
                <a:spcPts val="1200"/>
              </a:spcBef>
              <a:spcAft>
                <a:spcPts val="1200"/>
              </a:spcAft>
              <a:buBlip>
                <a:blip r:embed="rId3"/>
              </a:buBlip>
            </a:pPr>
            <a:r>
              <a:rPr lang="en-US" sz="2400" dirty="0" err="1" smtClean="0"/>
              <a:t>Tổ</a:t>
            </a:r>
            <a:r>
              <a:rPr lang="en-US" sz="2400" dirty="0" smtClean="0"/>
              <a:t> </a:t>
            </a:r>
            <a:r>
              <a:rPr lang="en-US" sz="2400" dirty="0" err="1" smtClean="0"/>
              <a:t>chức</a:t>
            </a:r>
            <a:endParaRPr lang="en-US" sz="2400" dirty="0" smtClean="0"/>
          </a:p>
        </p:txBody>
      </p:sp>
    </p:spTree>
    <p:extLst>
      <p:ext uri="{BB962C8B-B14F-4D97-AF65-F5344CB8AC3E}">
        <p14:creationId xmlns:p14="http://schemas.microsoft.com/office/powerpoint/2010/main" val="368170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Thời</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hiệu</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xử</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phạt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là</a:t>
            </a:r>
            <a:r>
              <a:rPr lang="en-US" sz="2200" b="1" dirty="0" smtClean="0">
                <a:solidFill>
                  <a:srgbClr val="FFFF00"/>
                </a:solidFill>
                <a:latin typeface="+mn-lt"/>
                <a:ea typeface="Roboto Slab"/>
                <a:cs typeface="Roboto Slab"/>
                <a:sym typeface="Roboto Slab"/>
              </a:rPr>
              <a:t> 01 </a:t>
            </a:r>
            <a:r>
              <a:rPr lang="en-US" sz="2200" b="1" dirty="0" err="1" smtClean="0">
                <a:solidFill>
                  <a:srgbClr val="FFFF00"/>
                </a:solidFill>
                <a:latin typeface="+mn-lt"/>
                <a:ea typeface="Roboto Slab"/>
                <a:cs typeface="Roboto Slab"/>
                <a:sym typeface="Roboto Slab"/>
              </a:rPr>
              <a:t>năm</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trừ</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các</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trường</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hợp</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sau</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đây</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thời</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hiệu</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là</a:t>
            </a:r>
            <a:r>
              <a:rPr lang="en-US" sz="2200" b="1" dirty="0" smtClean="0">
                <a:solidFill>
                  <a:srgbClr val="FFFF00"/>
                </a:solidFill>
                <a:latin typeface="+mn-lt"/>
                <a:ea typeface="Roboto Slab"/>
                <a:cs typeface="Roboto Slab"/>
                <a:sym typeface="Roboto Slab"/>
              </a:rPr>
              <a:t> 02 </a:t>
            </a:r>
            <a:r>
              <a:rPr lang="en-US" sz="2200" b="1" dirty="0" err="1" smtClean="0">
                <a:solidFill>
                  <a:srgbClr val="FFFF00"/>
                </a:solidFill>
                <a:latin typeface="+mn-lt"/>
                <a:ea typeface="Roboto Slab"/>
                <a:cs typeface="Roboto Slab"/>
                <a:sym typeface="Roboto Slab"/>
              </a:rPr>
              <a:t>năm</a:t>
            </a:r>
            <a:r>
              <a:rPr lang="en-US" sz="2200" b="1" dirty="0" smtClean="0">
                <a:solidFill>
                  <a:srgbClr val="FFFF00"/>
                </a:solidFill>
                <a:latin typeface="+mn-lt"/>
                <a:ea typeface="Roboto Slab"/>
                <a:cs typeface="Roboto Slab"/>
                <a:sym typeface="Roboto Slab"/>
              </a:rPr>
              <a:t>:</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15</a:t>
            </a:fld>
            <a:endParaRPr/>
          </a:p>
        </p:txBody>
      </p:sp>
      <p:sp>
        <p:nvSpPr>
          <p:cNvPr id="2" name="TextBox 1"/>
          <p:cNvSpPr txBox="1"/>
          <p:nvPr/>
        </p:nvSpPr>
        <p:spPr>
          <a:xfrm>
            <a:off x="3846533" y="766095"/>
            <a:ext cx="4953000" cy="3293209"/>
          </a:xfrm>
          <a:prstGeom prst="rect">
            <a:avLst/>
          </a:prstGeom>
          <a:noFill/>
        </p:spPr>
        <p:txBody>
          <a:bodyPr wrap="square" rtlCol="0">
            <a:spAutoFit/>
          </a:bodyPr>
          <a:lstStyle/>
          <a:p>
            <a:pPr marL="285750" indent="-285750">
              <a:spcBef>
                <a:spcPts val="600"/>
              </a:spcBef>
              <a:spcAft>
                <a:spcPts val="600"/>
              </a:spcAft>
              <a:buBlip>
                <a:blip r:embed="rId3"/>
              </a:buBlip>
            </a:pPr>
            <a:r>
              <a:rPr lang="en-US" sz="2400" dirty="0" err="1" smtClean="0"/>
              <a:t>Kế</a:t>
            </a:r>
            <a:r>
              <a:rPr lang="en-US" sz="2400" dirty="0" smtClean="0"/>
              <a:t> </a:t>
            </a:r>
            <a:r>
              <a:rPr lang="en-US" sz="2400" dirty="0" err="1" smtClean="0"/>
              <a:t>toán</a:t>
            </a:r>
            <a:endParaRPr lang="en-US" sz="2400" dirty="0" smtClean="0"/>
          </a:p>
          <a:p>
            <a:pPr marL="285750" indent="-285750">
              <a:spcBef>
                <a:spcPts val="600"/>
              </a:spcBef>
              <a:spcAft>
                <a:spcPts val="600"/>
              </a:spcAft>
              <a:buBlip>
                <a:blip r:embed="rId3"/>
              </a:buBlip>
            </a:pPr>
            <a:r>
              <a:rPr lang="en-US" sz="2400" dirty="0" err="1" smtClean="0"/>
              <a:t>Báo</a:t>
            </a:r>
            <a:r>
              <a:rPr lang="en-US" sz="2400" dirty="0" smtClean="0"/>
              <a:t> </a:t>
            </a:r>
            <a:r>
              <a:rPr lang="en-US" sz="2400" dirty="0" err="1" smtClean="0"/>
              <a:t>chí</a:t>
            </a:r>
            <a:r>
              <a:rPr lang="en-US" sz="2400" dirty="0" smtClean="0"/>
              <a:t>, </a:t>
            </a:r>
            <a:r>
              <a:rPr lang="en-US" sz="2400" dirty="0" err="1" smtClean="0"/>
              <a:t>xuất</a:t>
            </a:r>
            <a:r>
              <a:rPr lang="en-US" sz="2400" dirty="0" smtClean="0"/>
              <a:t> </a:t>
            </a:r>
            <a:r>
              <a:rPr lang="en-US" sz="2400" dirty="0" err="1" smtClean="0"/>
              <a:t>bản</a:t>
            </a:r>
            <a:endParaRPr lang="en-US" sz="2400" dirty="0" smtClean="0"/>
          </a:p>
          <a:p>
            <a:pPr marL="285750" indent="-285750">
              <a:spcBef>
                <a:spcPts val="600"/>
              </a:spcBef>
              <a:spcAft>
                <a:spcPts val="600"/>
              </a:spcAft>
              <a:buBlip>
                <a:blip r:embed="rId3"/>
              </a:buBlip>
            </a:pPr>
            <a:r>
              <a:rPr lang="en-US" sz="2400" dirty="0" err="1" smtClean="0"/>
              <a:t>Sản</a:t>
            </a:r>
            <a:r>
              <a:rPr lang="en-US" sz="2400" dirty="0" smtClean="0"/>
              <a:t> </a:t>
            </a:r>
            <a:r>
              <a:rPr lang="en-US" sz="2400" dirty="0" err="1" smtClean="0"/>
              <a:t>xuất</a:t>
            </a:r>
            <a:r>
              <a:rPr lang="en-US" sz="2400" dirty="0" smtClean="0"/>
              <a:t>, </a:t>
            </a:r>
            <a:r>
              <a:rPr lang="en-US" sz="2400" dirty="0" err="1" smtClean="0"/>
              <a:t>xuất</a:t>
            </a:r>
            <a:r>
              <a:rPr lang="en-US" sz="2400" dirty="0" smtClean="0"/>
              <a:t> </a:t>
            </a:r>
            <a:r>
              <a:rPr lang="en-US" sz="2400" dirty="0" err="1" smtClean="0"/>
              <a:t>nhập</a:t>
            </a:r>
            <a:r>
              <a:rPr lang="en-US" sz="2400" dirty="0" smtClean="0"/>
              <a:t> </a:t>
            </a:r>
            <a:r>
              <a:rPr lang="en-US" sz="2400" dirty="0" err="1" smtClean="0"/>
              <a:t>khẩu</a:t>
            </a:r>
            <a:r>
              <a:rPr lang="en-US" sz="2400" dirty="0" smtClean="0"/>
              <a:t>, </a:t>
            </a:r>
            <a:r>
              <a:rPr lang="en-US" sz="2400" dirty="0" err="1" smtClean="0"/>
              <a:t>kinh</a:t>
            </a:r>
            <a:r>
              <a:rPr lang="en-US" sz="2400" dirty="0" smtClean="0"/>
              <a:t> </a:t>
            </a:r>
            <a:r>
              <a:rPr lang="en-US" sz="2400" dirty="0" err="1" smtClean="0"/>
              <a:t>doanh</a:t>
            </a:r>
            <a:r>
              <a:rPr lang="en-US" sz="2400" dirty="0" smtClean="0"/>
              <a:t> </a:t>
            </a:r>
            <a:r>
              <a:rPr lang="en-US" sz="2400" dirty="0" err="1" smtClean="0"/>
              <a:t>hàng</a:t>
            </a:r>
            <a:r>
              <a:rPr lang="en-US" sz="2400" dirty="0" smtClean="0"/>
              <a:t> </a:t>
            </a:r>
            <a:r>
              <a:rPr lang="en-US" sz="2400" dirty="0" err="1" smtClean="0"/>
              <a:t>hóa</a:t>
            </a:r>
            <a:endParaRPr lang="en-US" sz="2400" dirty="0" smtClean="0"/>
          </a:p>
          <a:p>
            <a:pPr marL="285750" indent="-285750">
              <a:spcBef>
                <a:spcPts val="600"/>
              </a:spcBef>
              <a:spcAft>
                <a:spcPts val="600"/>
              </a:spcAft>
              <a:buBlip>
                <a:blip r:embed="rId3"/>
              </a:buBlip>
            </a:pPr>
            <a:r>
              <a:rPr lang="en-US" sz="2400" dirty="0" err="1" smtClean="0"/>
              <a:t>Sản</a:t>
            </a:r>
            <a:r>
              <a:rPr lang="en-US" sz="2400" dirty="0" smtClean="0"/>
              <a:t> </a:t>
            </a:r>
            <a:r>
              <a:rPr lang="en-US" sz="2400" dirty="0" err="1" smtClean="0"/>
              <a:t>xuất</a:t>
            </a:r>
            <a:r>
              <a:rPr lang="en-US" sz="2400" dirty="0" smtClean="0"/>
              <a:t>, </a:t>
            </a:r>
            <a:r>
              <a:rPr lang="en-US" sz="2400" dirty="0" err="1" smtClean="0"/>
              <a:t>buôn</a:t>
            </a:r>
            <a:r>
              <a:rPr lang="en-US" sz="2400" dirty="0" smtClean="0"/>
              <a:t> </a:t>
            </a:r>
            <a:r>
              <a:rPr lang="en-US" sz="2400" dirty="0" err="1" smtClean="0"/>
              <a:t>bán</a:t>
            </a:r>
            <a:r>
              <a:rPr lang="en-US" sz="2400" dirty="0" smtClean="0"/>
              <a:t> </a:t>
            </a:r>
            <a:r>
              <a:rPr lang="en-US" sz="2400" dirty="0" err="1" smtClean="0"/>
              <a:t>hàng</a:t>
            </a:r>
            <a:r>
              <a:rPr lang="en-US" sz="2400" dirty="0" smtClean="0"/>
              <a:t> </a:t>
            </a:r>
            <a:r>
              <a:rPr lang="en-US" sz="2400" dirty="0" err="1" smtClean="0"/>
              <a:t>cấm</a:t>
            </a:r>
            <a:r>
              <a:rPr lang="en-US" sz="2400" dirty="0" smtClean="0"/>
              <a:t>, </a:t>
            </a:r>
            <a:r>
              <a:rPr lang="en-US" sz="2400" dirty="0" err="1" smtClean="0"/>
              <a:t>hàng</a:t>
            </a:r>
            <a:r>
              <a:rPr lang="en-US" sz="2400" dirty="0" smtClean="0"/>
              <a:t> </a:t>
            </a:r>
            <a:r>
              <a:rPr lang="en-US" sz="2400" dirty="0" err="1" smtClean="0"/>
              <a:t>giả</a:t>
            </a:r>
            <a:endParaRPr lang="en-US" sz="2400" dirty="0" smtClean="0"/>
          </a:p>
          <a:p>
            <a:pPr marL="285750" indent="-285750">
              <a:spcBef>
                <a:spcPts val="600"/>
              </a:spcBef>
              <a:spcAft>
                <a:spcPts val="600"/>
              </a:spcAft>
              <a:buBlip>
                <a:blip r:embed="rId3"/>
              </a:buBlip>
            </a:pPr>
            <a:r>
              <a:rPr lang="en-US" sz="2400" dirty="0" err="1" smtClean="0"/>
              <a:t>Quản</a:t>
            </a:r>
            <a:r>
              <a:rPr lang="en-US" sz="2400" dirty="0" smtClean="0"/>
              <a:t> </a:t>
            </a:r>
            <a:r>
              <a:rPr lang="en-US" sz="2400" dirty="0" err="1" smtClean="0"/>
              <a:t>lý</a:t>
            </a:r>
            <a:r>
              <a:rPr lang="en-US" sz="2400" dirty="0" smtClean="0"/>
              <a:t> </a:t>
            </a:r>
            <a:r>
              <a:rPr lang="en-US" sz="2400" dirty="0" err="1" smtClean="0"/>
              <a:t>lao</a:t>
            </a:r>
            <a:r>
              <a:rPr lang="en-US" sz="2400" dirty="0" smtClean="0"/>
              <a:t> </a:t>
            </a:r>
            <a:r>
              <a:rPr lang="en-US" sz="2400" dirty="0" err="1" smtClean="0"/>
              <a:t>động</a:t>
            </a:r>
            <a:r>
              <a:rPr lang="en-US" sz="2400" dirty="0" smtClean="0"/>
              <a:t> </a:t>
            </a:r>
            <a:r>
              <a:rPr lang="en-US" sz="2400" dirty="0" err="1" smtClean="0"/>
              <a:t>ngoài</a:t>
            </a:r>
            <a:r>
              <a:rPr lang="en-US" sz="2400" dirty="0" smtClean="0"/>
              <a:t> </a:t>
            </a:r>
            <a:r>
              <a:rPr lang="en-US" sz="2400" dirty="0" err="1" smtClean="0"/>
              <a:t>nước</a:t>
            </a:r>
            <a:endParaRPr lang="en-US" sz="2400" dirty="0"/>
          </a:p>
        </p:txBody>
      </p:sp>
    </p:spTree>
    <p:extLst>
      <p:ext uri="{BB962C8B-B14F-4D97-AF65-F5344CB8AC3E}">
        <p14:creationId xmlns:p14="http://schemas.microsoft.com/office/powerpoint/2010/main" val="137132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146024" y="530725"/>
            <a:ext cx="3425975"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j-lt"/>
              </a:rPr>
              <a:t>Thời điểm để tính thời hiệu xử phạt</a:t>
            </a:r>
            <a:endParaRPr sz="2400" dirty="0">
              <a:solidFill>
                <a:srgbClr val="FFFF00"/>
              </a:solidFill>
              <a:latin typeface="+mj-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2038350"/>
            <a:ext cx="6934200" cy="990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Từ</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điểm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chấm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dứt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vi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nếu</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đã</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kết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thúc</a:t>
            </a:r>
            <a:r>
              <a:rPr lang="en-US" sz="2000" dirty="0" smtClean="0">
                <a:solidFill>
                  <a:srgbClr val="114454"/>
                </a:solidFill>
                <a:ea typeface="Nixie One"/>
                <a:cs typeface="Nixie One"/>
                <a:sym typeface="Nixie One"/>
              </a:rPr>
              <a:t>)</a:t>
            </a:r>
            <a:endParaRPr sz="16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16</a:t>
            </a:fld>
            <a:endParaRPr/>
          </a:p>
        </p:txBody>
      </p:sp>
      <p:sp>
        <p:nvSpPr>
          <p:cNvPr id="14" name="Google Shape;126;p14"/>
          <p:cNvSpPr txBox="1"/>
          <p:nvPr/>
        </p:nvSpPr>
        <p:spPr>
          <a:xfrm>
            <a:off x="1154482" y="3562350"/>
            <a:ext cx="6934200" cy="1066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Từ</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điểm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nếu</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đang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thực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hiện</a:t>
            </a:r>
            <a:r>
              <a:rPr lang="en-US" sz="2000" dirty="0" smtClean="0">
                <a:solidFill>
                  <a:srgbClr val="114454"/>
                </a:solidFill>
                <a:ea typeface="Nixie One"/>
                <a:cs typeface="Nixie One"/>
                <a:sym typeface="Nixie One"/>
              </a:rPr>
              <a:t>)</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81336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914400" y="530725"/>
            <a:ext cx="38100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j-lt"/>
              </a:rPr>
              <a:t>Một số thời hiệu đặc thù</a:t>
            </a:r>
            <a:endParaRPr sz="2400" dirty="0">
              <a:solidFill>
                <a:srgbClr val="FFFF00"/>
              </a:solidFill>
              <a:latin typeface="+mj-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2038350"/>
            <a:ext cx="6934200" cy="990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gian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cơ</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quan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tố</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tụng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thụ</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đối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với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cá</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nhân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tính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vào</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endParaRPr sz="16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17</a:t>
            </a:fld>
            <a:endParaRPr/>
          </a:p>
        </p:txBody>
      </p:sp>
      <p:sp>
        <p:nvSpPr>
          <p:cNvPr id="14" name="Google Shape;126;p14"/>
          <p:cNvSpPr txBox="1"/>
          <p:nvPr/>
        </p:nvSpPr>
        <p:spPr>
          <a:xfrm>
            <a:off x="1154482" y="3562350"/>
            <a:ext cx="6934200" cy="1066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Tổ</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chức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cá</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nhân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trốn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tránh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cản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trở</a:t>
            </a:r>
            <a:r>
              <a:rPr lang="en-US" sz="2000" dirty="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thì</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được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tính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lại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kể</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từ</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thời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điểm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chấm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dứt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trốn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tránh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cản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trở</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394716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Thời</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hạn</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được</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coi</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chưa</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bị</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xử</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phạt</a:t>
            </a:r>
            <a:r>
              <a:rPr lang="en-US" sz="2200" b="1" dirty="0" smtClean="0">
                <a:solidFill>
                  <a:srgbClr val="FFFF00"/>
                </a:solidFill>
                <a:latin typeface="+mn-lt"/>
                <a:ea typeface="Roboto Slab"/>
                <a:cs typeface="Roboto Slab"/>
                <a:sym typeface="Roboto Slab"/>
              </a:rPr>
              <a:t> vi </a:t>
            </a:r>
            <a:r>
              <a:rPr lang="en-US" sz="2200" b="1" dirty="0" err="1" smtClean="0">
                <a:solidFill>
                  <a:srgbClr val="FFFF00"/>
                </a:solidFill>
                <a:latin typeface="+mn-lt"/>
                <a:ea typeface="Roboto Slab"/>
                <a:cs typeface="Roboto Slab"/>
                <a:sym typeface="Roboto Slab"/>
              </a:rPr>
              <a:t>phạm</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hành</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chính</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sp>
        <p:nvSpPr>
          <p:cNvPr id="2" name="TextBox 1"/>
          <p:cNvSpPr txBox="1"/>
          <p:nvPr/>
        </p:nvSpPr>
        <p:spPr>
          <a:xfrm>
            <a:off x="3846533" y="1657350"/>
            <a:ext cx="4953000" cy="1815882"/>
          </a:xfrm>
          <a:prstGeom prst="rect">
            <a:avLst/>
          </a:prstGeom>
          <a:noFill/>
        </p:spPr>
        <p:txBody>
          <a:bodyPr wrap="square" rtlCol="0">
            <a:spAutoFit/>
          </a:bodyPr>
          <a:lstStyle/>
          <a:p>
            <a:pPr marL="285750" indent="-285750">
              <a:spcBef>
                <a:spcPts val="600"/>
              </a:spcBef>
              <a:spcAft>
                <a:spcPts val="600"/>
              </a:spcAft>
              <a:buBlip>
                <a:blip r:embed="rId3"/>
              </a:buBlip>
            </a:pPr>
            <a:r>
              <a:rPr lang="en-US" sz="2300" dirty="0" smtClean="0"/>
              <a:t>06 </a:t>
            </a:r>
            <a:r>
              <a:rPr lang="en-US" sz="2300" dirty="0" err="1" smtClean="0"/>
              <a:t>tháng</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cảnh</a:t>
            </a:r>
            <a:r>
              <a:rPr lang="en-US" sz="2300" dirty="0" smtClean="0"/>
              <a:t> </a:t>
            </a:r>
            <a:r>
              <a:rPr lang="en-US" sz="2300" dirty="0" err="1" smtClean="0"/>
              <a:t>cáo</a:t>
            </a:r>
            <a:r>
              <a:rPr lang="en-US" sz="2300" dirty="0" smtClean="0"/>
              <a:t>); </a:t>
            </a:r>
          </a:p>
          <a:p>
            <a:pPr marL="285750" indent="-285750">
              <a:spcBef>
                <a:spcPts val="600"/>
              </a:spcBef>
              <a:spcAft>
                <a:spcPts val="600"/>
              </a:spcAft>
              <a:buBlip>
                <a:blip r:embed="rId3"/>
              </a:buBlip>
            </a:pPr>
            <a:r>
              <a:rPr lang="en-US" sz="2300" dirty="0" smtClean="0"/>
              <a:t>01 </a:t>
            </a:r>
            <a:r>
              <a:rPr lang="en-US" sz="2300" dirty="0" err="1" smtClean="0"/>
              <a:t>năm</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xử</a:t>
            </a:r>
            <a:r>
              <a:rPr lang="en-US" sz="2300" dirty="0" smtClean="0"/>
              <a:t> </a:t>
            </a:r>
            <a:r>
              <a:rPr lang="en-US" sz="2300" dirty="0" err="1" smtClean="0"/>
              <a:t>phạt</a:t>
            </a:r>
            <a:r>
              <a:rPr lang="en-US" sz="2300" dirty="0" smtClean="0"/>
              <a:t> </a:t>
            </a:r>
            <a:r>
              <a:rPr lang="en-US" sz="2300" dirty="0" err="1" smtClean="0"/>
              <a:t>khác</a:t>
            </a:r>
            <a:r>
              <a:rPr lang="en-US" sz="2300" dirty="0" smtClean="0"/>
              <a:t>)</a:t>
            </a:r>
          </a:p>
          <a:p>
            <a:pPr marL="285750" indent="-285750">
              <a:spcBef>
                <a:spcPts val="600"/>
              </a:spcBef>
              <a:spcAft>
                <a:spcPts val="600"/>
              </a:spcAft>
              <a:buBlip>
                <a:blip r:embed="rId3"/>
              </a:buBlip>
            </a:pPr>
            <a:r>
              <a:rPr lang="en-US" sz="2300" dirty="0" err="1" smtClean="0"/>
              <a:t>Hết</a:t>
            </a:r>
            <a:r>
              <a:rPr lang="en-US" sz="2300" dirty="0" smtClean="0"/>
              <a:t> </a:t>
            </a:r>
            <a:r>
              <a:rPr lang="en-US" sz="2300" dirty="0" err="1" smtClean="0"/>
              <a:t>thời</a:t>
            </a:r>
            <a:r>
              <a:rPr lang="en-US" sz="2300" dirty="0" smtClean="0"/>
              <a:t> </a:t>
            </a:r>
            <a:r>
              <a:rPr lang="en-US" sz="2300" dirty="0" err="1" smtClean="0"/>
              <a:t>hiệu</a:t>
            </a:r>
            <a:r>
              <a:rPr lang="en-US" sz="2300" dirty="0" smtClean="0"/>
              <a:t> </a:t>
            </a:r>
            <a:r>
              <a:rPr lang="en-US" sz="2300" dirty="0" err="1" smtClean="0"/>
              <a:t>thi</a:t>
            </a:r>
            <a:r>
              <a:rPr lang="en-US" sz="2300" dirty="0" smtClean="0"/>
              <a:t> </a:t>
            </a:r>
            <a:r>
              <a:rPr lang="en-US" sz="2300" dirty="0" err="1" smtClean="0"/>
              <a:t>hành</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xử</a:t>
            </a:r>
            <a:r>
              <a:rPr lang="en-US" sz="2300" dirty="0" smtClean="0"/>
              <a:t> </a:t>
            </a:r>
            <a:r>
              <a:rPr lang="en-US" sz="2300" dirty="0" err="1" smtClean="0"/>
              <a:t>phạt</a:t>
            </a:r>
            <a:r>
              <a:rPr lang="en-US" sz="2300" dirty="0" smtClean="0"/>
              <a:t> </a:t>
            </a:r>
            <a:r>
              <a:rPr lang="en-US" sz="2300" dirty="0" err="1" smtClean="0"/>
              <a:t>mà</a:t>
            </a:r>
            <a:r>
              <a:rPr lang="en-US" sz="2300" dirty="0" smtClean="0"/>
              <a:t> </a:t>
            </a:r>
            <a:r>
              <a:rPr lang="en-US" sz="2300" dirty="0" err="1" smtClean="0"/>
              <a:t>không</a:t>
            </a:r>
            <a:r>
              <a:rPr lang="en-US" sz="2300" dirty="0" smtClean="0"/>
              <a:t> </a:t>
            </a:r>
            <a:r>
              <a:rPr lang="en-US" sz="2300" dirty="0" err="1" smtClean="0"/>
              <a:t>tái</a:t>
            </a:r>
            <a:r>
              <a:rPr lang="en-US" sz="2300" dirty="0" smtClean="0"/>
              <a:t> </a:t>
            </a:r>
            <a:r>
              <a:rPr lang="en-US" sz="2300" dirty="0" err="1" smtClean="0"/>
              <a:t>phạm</a:t>
            </a:r>
            <a:endParaRPr lang="en-US" sz="2300" dirty="0"/>
          </a:p>
        </p:txBody>
      </p:sp>
    </p:spTree>
    <p:extLst>
      <p:ext uri="{BB962C8B-B14F-4D97-AF65-F5344CB8AC3E}">
        <p14:creationId xmlns:p14="http://schemas.microsoft.com/office/powerpoint/2010/main" val="179612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Một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số</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chú</a:t>
            </a:r>
            <a:r>
              <a:rPr lang="en-US" sz="2200" b="1" dirty="0" smtClean="0">
                <a:solidFill>
                  <a:srgbClr val="FFFF00"/>
                </a:solidFill>
                <a:latin typeface="+mn-lt"/>
                <a:ea typeface="Roboto Slab"/>
                <a:cs typeface="Roboto Slab"/>
                <a:sym typeface="Roboto Slab"/>
              </a:rPr>
              <a:t> ý </a:t>
            </a:r>
            <a:r>
              <a:rPr lang="en-US" sz="2200" b="1" dirty="0" err="1" smtClean="0">
                <a:solidFill>
                  <a:srgbClr val="FFFF00"/>
                </a:solidFill>
                <a:latin typeface="+mn-lt"/>
                <a:ea typeface="Roboto Slab"/>
                <a:cs typeface="Roboto Slab"/>
                <a:sym typeface="Roboto Slab"/>
              </a:rPr>
              <a:t>tình</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tiết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giảm</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nhẹ</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sp>
        <p:nvSpPr>
          <p:cNvPr id="2" name="TextBox 1"/>
          <p:cNvSpPr txBox="1"/>
          <p:nvPr/>
        </p:nvSpPr>
        <p:spPr>
          <a:xfrm>
            <a:off x="3848621" y="782620"/>
            <a:ext cx="4953000" cy="3385542"/>
          </a:xfrm>
          <a:prstGeom prst="rect">
            <a:avLst/>
          </a:prstGeom>
          <a:noFill/>
        </p:spPr>
        <p:txBody>
          <a:bodyPr wrap="square" rtlCol="0">
            <a:spAutoFit/>
          </a:bodyPr>
          <a:lstStyle/>
          <a:p>
            <a:pPr marL="285750" indent="-285750">
              <a:spcBef>
                <a:spcPts val="600"/>
              </a:spcBef>
              <a:spcAft>
                <a:spcPts val="600"/>
              </a:spcAft>
              <a:buBlip>
                <a:blip r:embed="rId3"/>
              </a:buBlip>
            </a:pPr>
            <a:r>
              <a:rPr lang="en-US" sz="2300" dirty="0" smtClean="0"/>
              <a:t>08 </a:t>
            </a:r>
            <a:r>
              <a:rPr lang="en-US" sz="2300" dirty="0" err="1" smtClean="0"/>
              <a:t>tình</a:t>
            </a:r>
            <a:r>
              <a:rPr lang="en-US" sz="2300" dirty="0" smtClean="0"/>
              <a:t> </a:t>
            </a:r>
            <a:r>
              <a:rPr lang="en-US" sz="2300" dirty="0" err="1" smtClean="0"/>
              <a:t>tiết</a:t>
            </a:r>
            <a:r>
              <a:rPr lang="en-US" sz="2300" dirty="0" smtClean="0"/>
              <a:t> </a:t>
            </a:r>
            <a:r>
              <a:rPr lang="en-US" sz="2300" dirty="0" err="1" smtClean="0"/>
              <a:t>giảm</a:t>
            </a:r>
            <a:r>
              <a:rPr lang="en-US" sz="2300" dirty="0" smtClean="0"/>
              <a:t> </a:t>
            </a:r>
            <a:r>
              <a:rPr lang="en-US" sz="2300" dirty="0" err="1" smtClean="0"/>
              <a:t>nhẹ</a:t>
            </a:r>
            <a:r>
              <a:rPr lang="en-US" sz="2300" dirty="0" smtClean="0"/>
              <a:t> (</a:t>
            </a:r>
            <a:r>
              <a:rPr lang="en-US" sz="2300" dirty="0" err="1" smtClean="0"/>
              <a:t>Điều</a:t>
            </a:r>
            <a:r>
              <a:rPr lang="en-US" sz="2300" dirty="0" smtClean="0"/>
              <a:t> 9 </a:t>
            </a:r>
            <a:r>
              <a:rPr lang="en-US" sz="2300" dirty="0" err="1" smtClean="0"/>
              <a:t>Luật</a:t>
            </a:r>
            <a:r>
              <a:rPr lang="en-US" sz="2300" dirty="0" smtClean="0"/>
              <a:t> </a:t>
            </a:r>
            <a:r>
              <a:rPr lang="en-US" sz="2300" dirty="0" err="1" smtClean="0"/>
              <a:t>Xử</a:t>
            </a:r>
            <a:r>
              <a:rPr lang="en-US" sz="2300" dirty="0" smtClean="0"/>
              <a:t> </a:t>
            </a:r>
            <a:r>
              <a:rPr lang="en-US" sz="2300" dirty="0" err="1" smtClean="0"/>
              <a:t>lý</a:t>
            </a:r>
            <a:r>
              <a:rPr lang="en-US" sz="2300" dirty="0" smtClean="0"/>
              <a:t> vi </a:t>
            </a:r>
            <a:r>
              <a:rPr lang="en-US" sz="2300" dirty="0" err="1" smtClean="0"/>
              <a:t>phạm</a:t>
            </a:r>
            <a:r>
              <a:rPr lang="en-US" sz="2300" dirty="0" smtClean="0"/>
              <a:t> </a:t>
            </a:r>
            <a:r>
              <a:rPr lang="en-US" sz="2300" dirty="0" err="1" smtClean="0"/>
              <a:t>hành</a:t>
            </a:r>
            <a:r>
              <a:rPr lang="en-US" sz="2300" dirty="0" smtClean="0"/>
              <a:t> </a:t>
            </a:r>
            <a:r>
              <a:rPr lang="en-US" sz="2300" dirty="0" err="1" smtClean="0"/>
              <a:t>chính</a:t>
            </a:r>
            <a:r>
              <a:rPr lang="en-US" sz="2300" dirty="0" smtClean="0"/>
              <a:t>)</a:t>
            </a:r>
          </a:p>
          <a:p>
            <a:pPr marL="285750" indent="-285750">
              <a:spcBef>
                <a:spcPts val="600"/>
              </a:spcBef>
              <a:spcAft>
                <a:spcPts val="600"/>
              </a:spcAft>
              <a:buBlip>
                <a:blip r:embed="rId3"/>
              </a:buBlip>
            </a:pPr>
            <a:r>
              <a:rPr lang="en-US" sz="2300" b="1" i="1" dirty="0" err="1" smtClean="0"/>
              <a:t>Một</a:t>
            </a:r>
            <a:r>
              <a:rPr lang="en-US" sz="2300" b="1" i="1" dirty="0" smtClean="0"/>
              <a:t> </a:t>
            </a:r>
            <a:r>
              <a:rPr lang="en-US" sz="2300" b="1" i="1" dirty="0" err="1" smtClean="0"/>
              <a:t>số</a:t>
            </a:r>
            <a:r>
              <a:rPr lang="en-US" sz="2300" b="1" i="1" dirty="0" smtClean="0"/>
              <a:t> </a:t>
            </a:r>
            <a:r>
              <a:rPr lang="en-US" sz="2300" b="1" i="1" dirty="0" err="1" smtClean="0"/>
              <a:t>tình</a:t>
            </a:r>
            <a:r>
              <a:rPr lang="en-US" sz="2300" b="1" i="1" dirty="0" smtClean="0"/>
              <a:t> </a:t>
            </a:r>
            <a:r>
              <a:rPr lang="en-US" sz="2300" b="1" i="1" dirty="0" err="1" smtClean="0"/>
              <a:t>tiết</a:t>
            </a:r>
            <a:r>
              <a:rPr lang="en-US" sz="2300" b="1" i="1" dirty="0" smtClean="0"/>
              <a:t> </a:t>
            </a:r>
            <a:r>
              <a:rPr lang="en-US" sz="2300" b="1" i="1" dirty="0" err="1" smtClean="0"/>
              <a:t>cần</a:t>
            </a:r>
            <a:r>
              <a:rPr lang="en-US" sz="2300" b="1" i="1" dirty="0" smtClean="0"/>
              <a:t> </a:t>
            </a:r>
            <a:r>
              <a:rPr lang="en-US" sz="2300" b="1" i="1" dirty="0" err="1" smtClean="0"/>
              <a:t>chú</a:t>
            </a:r>
            <a:r>
              <a:rPr lang="en-US" sz="2300" b="1" i="1" dirty="0" smtClean="0"/>
              <a:t> ý:</a:t>
            </a:r>
          </a:p>
          <a:p>
            <a:pPr marL="342900" lvl="6" indent="-342900">
              <a:spcBef>
                <a:spcPts val="600"/>
              </a:spcBef>
              <a:spcAft>
                <a:spcPts val="600"/>
              </a:spcAft>
              <a:buFont typeface="Wingdings" pitchFamily="2" charset="2"/>
              <a:buChar char="Ø"/>
            </a:pPr>
            <a:r>
              <a:rPr lang="en-US" sz="2100" dirty="0" err="1" smtClean="0">
                <a:solidFill>
                  <a:srgbClr val="0070C0"/>
                </a:solidFill>
              </a:rPr>
              <a:t>Người</a:t>
            </a:r>
            <a:r>
              <a:rPr lang="en-US" sz="2100" dirty="0" smtClean="0">
                <a:solidFill>
                  <a:srgbClr val="0070C0"/>
                </a:solidFill>
              </a:rPr>
              <a:t> vi </a:t>
            </a:r>
            <a:r>
              <a:rPr lang="en-US" sz="2100" dirty="0" err="1" smtClean="0">
                <a:solidFill>
                  <a:srgbClr val="0070C0"/>
                </a:solidFill>
              </a:rPr>
              <a:t>phạm</a:t>
            </a:r>
            <a:r>
              <a:rPr lang="en-US" sz="2100" dirty="0" smtClean="0">
                <a:solidFill>
                  <a:srgbClr val="0070C0"/>
                </a:solidFill>
              </a:rPr>
              <a:t> </a:t>
            </a:r>
            <a:r>
              <a:rPr lang="en-US" sz="2100" dirty="0" err="1" smtClean="0">
                <a:solidFill>
                  <a:srgbClr val="0070C0"/>
                </a:solidFill>
              </a:rPr>
              <a:t>tự</a:t>
            </a:r>
            <a:r>
              <a:rPr lang="en-US" sz="2100" dirty="0" smtClean="0">
                <a:solidFill>
                  <a:srgbClr val="0070C0"/>
                </a:solidFill>
              </a:rPr>
              <a:t> </a:t>
            </a:r>
            <a:r>
              <a:rPr lang="en-US" sz="2100" dirty="0" err="1" smtClean="0">
                <a:solidFill>
                  <a:srgbClr val="0070C0"/>
                </a:solidFill>
              </a:rPr>
              <a:t>nguyện</a:t>
            </a:r>
            <a:r>
              <a:rPr lang="en-US" sz="2100" dirty="0" smtClean="0">
                <a:solidFill>
                  <a:srgbClr val="0070C0"/>
                </a:solidFill>
              </a:rPr>
              <a:t> </a:t>
            </a:r>
            <a:r>
              <a:rPr lang="en-US" sz="2100" dirty="0" err="1" smtClean="0">
                <a:solidFill>
                  <a:srgbClr val="0070C0"/>
                </a:solidFill>
              </a:rPr>
              <a:t>khai</a:t>
            </a:r>
            <a:r>
              <a:rPr lang="en-US" sz="2100" dirty="0" smtClean="0">
                <a:solidFill>
                  <a:srgbClr val="0070C0"/>
                </a:solidFill>
              </a:rPr>
              <a:t> </a:t>
            </a:r>
            <a:r>
              <a:rPr lang="en-US" sz="2100" dirty="0" err="1" smtClean="0">
                <a:solidFill>
                  <a:srgbClr val="0070C0"/>
                </a:solidFill>
              </a:rPr>
              <a:t>báo</a:t>
            </a:r>
            <a:r>
              <a:rPr lang="en-US" sz="2100" dirty="0" smtClean="0">
                <a:solidFill>
                  <a:srgbClr val="0070C0"/>
                </a:solidFill>
              </a:rPr>
              <a:t>, </a:t>
            </a:r>
            <a:r>
              <a:rPr lang="en-US" sz="2100" dirty="0" err="1" smtClean="0">
                <a:solidFill>
                  <a:srgbClr val="0070C0"/>
                </a:solidFill>
              </a:rPr>
              <a:t>thành</a:t>
            </a:r>
            <a:r>
              <a:rPr lang="en-US" sz="2100" dirty="0" smtClean="0">
                <a:solidFill>
                  <a:srgbClr val="0070C0"/>
                </a:solidFill>
              </a:rPr>
              <a:t> </a:t>
            </a:r>
            <a:r>
              <a:rPr lang="en-US" sz="2100" dirty="0" err="1" smtClean="0">
                <a:solidFill>
                  <a:srgbClr val="0070C0"/>
                </a:solidFill>
              </a:rPr>
              <a:t>thật</a:t>
            </a:r>
            <a:r>
              <a:rPr lang="en-US" sz="2100" dirty="0" smtClean="0">
                <a:solidFill>
                  <a:srgbClr val="0070C0"/>
                </a:solidFill>
              </a:rPr>
              <a:t> </a:t>
            </a:r>
            <a:r>
              <a:rPr lang="en-US" sz="2100" dirty="0" err="1" smtClean="0">
                <a:solidFill>
                  <a:srgbClr val="0070C0"/>
                </a:solidFill>
              </a:rPr>
              <a:t>hối</a:t>
            </a:r>
            <a:r>
              <a:rPr lang="en-US" sz="2100" dirty="0" smtClean="0">
                <a:solidFill>
                  <a:srgbClr val="0070C0"/>
                </a:solidFill>
              </a:rPr>
              <a:t> </a:t>
            </a:r>
            <a:r>
              <a:rPr lang="en-US" sz="2100" dirty="0" err="1" smtClean="0">
                <a:solidFill>
                  <a:srgbClr val="0070C0"/>
                </a:solidFill>
              </a:rPr>
              <a:t>lỗi</a:t>
            </a:r>
            <a:endParaRPr lang="en-US" sz="2100" dirty="0" smtClean="0">
              <a:solidFill>
                <a:srgbClr val="0070C0"/>
              </a:solidFill>
            </a:endParaRPr>
          </a:p>
          <a:p>
            <a:pPr marL="342900" lvl="6" indent="-342900">
              <a:spcBef>
                <a:spcPts val="600"/>
              </a:spcBef>
              <a:spcAft>
                <a:spcPts val="600"/>
              </a:spcAft>
              <a:buFont typeface="Wingdings" pitchFamily="2" charset="2"/>
              <a:buChar char="Ø"/>
            </a:pPr>
            <a:r>
              <a:rPr lang="en-US" sz="2100" dirty="0" smtClean="0">
                <a:solidFill>
                  <a:srgbClr val="0070C0"/>
                </a:solidFill>
              </a:rPr>
              <a:t>Vi </a:t>
            </a:r>
            <a:r>
              <a:rPr lang="en-US" sz="2100" dirty="0" err="1" smtClean="0">
                <a:solidFill>
                  <a:srgbClr val="0070C0"/>
                </a:solidFill>
              </a:rPr>
              <a:t>phạm</a:t>
            </a:r>
            <a:r>
              <a:rPr lang="en-US" sz="2100" dirty="0" smtClean="0">
                <a:solidFill>
                  <a:srgbClr val="0070C0"/>
                </a:solidFill>
              </a:rPr>
              <a:t> do </a:t>
            </a:r>
            <a:r>
              <a:rPr lang="en-US" sz="2100" dirty="0" err="1" smtClean="0">
                <a:solidFill>
                  <a:srgbClr val="0070C0"/>
                </a:solidFill>
              </a:rPr>
              <a:t>bị</a:t>
            </a:r>
            <a:r>
              <a:rPr lang="en-US" sz="2100" dirty="0" smtClean="0">
                <a:solidFill>
                  <a:srgbClr val="0070C0"/>
                </a:solidFill>
              </a:rPr>
              <a:t> </a:t>
            </a:r>
            <a:r>
              <a:rPr lang="en-US" sz="2100" dirty="0" err="1" smtClean="0">
                <a:solidFill>
                  <a:srgbClr val="0070C0"/>
                </a:solidFill>
              </a:rPr>
              <a:t>ép</a:t>
            </a:r>
            <a:r>
              <a:rPr lang="en-US" sz="2100" dirty="0" smtClean="0">
                <a:solidFill>
                  <a:srgbClr val="0070C0"/>
                </a:solidFill>
              </a:rPr>
              <a:t> </a:t>
            </a:r>
            <a:r>
              <a:rPr lang="en-US" sz="2100" dirty="0" err="1" smtClean="0">
                <a:solidFill>
                  <a:srgbClr val="0070C0"/>
                </a:solidFill>
              </a:rPr>
              <a:t>buộc</a:t>
            </a:r>
            <a:r>
              <a:rPr lang="en-US" sz="2100" dirty="0" smtClean="0">
                <a:solidFill>
                  <a:srgbClr val="0070C0"/>
                </a:solidFill>
              </a:rPr>
              <a:t> </a:t>
            </a:r>
            <a:r>
              <a:rPr lang="en-US" sz="2100" dirty="0" err="1" smtClean="0">
                <a:solidFill>
                  <a:srgbClr val="0070C0"/>
                </a:solidFill>
              </a:rPr>
              <a:t>hoặc</a:t>
            </a:r>
            <a:r>
              <a:rPr lang="en-US" sz="2100" dirty="0" smtClean="0">
                <a:solidFill>
                  <a:srgbClr val="0070C0"/>
                </a:solidFill>
              </a:rPr>
              <a:t> </a:t>
            </a:r>
            <a:r>
              <a:rPr lang="en-US" sz="2100" dirty="0" err="1" smtClean="0">
                <a:solidFill>
                  <a:srgbClr val="0070C0"/>
                </a:solidFill>
              </a:rPr>
              <a:t>bị</a:t>
            </a:r>
            <a:r>
              <a:rPr lang="en-US" sz="2100" dirty="0" smtClean="0">
                <a:solidFill>
                  <a:srgbClr val="0070C0"/>
                </a:solidFill>
              </a:rPr>
              <a:t> </a:t>
            </a:r>
            <a:r>
              <a:rPr lang="en-US" sz="2100" dirty="0" err="1" smtClean="0">
                <a:solidFill>
                  <a:srgbClr val="0070C0"/>
                </a:solidFill>
              </a:rPr>
              <a:t>lệ</a:t>
            </a:r>
            <a:r>
              <a:rPr lang="en-US" sz="2100" dirty="0" smtClean="0">
                <a:solidFill>
                  <a:srgbClr val="0070C0"/>
                </a:solidFill>
              </a:rPr>
              <a:t> </a:t>
            </a:r>
            <a:r>
              <a:rPr lang="en-US" sz="2100" dirty="0" err="1" smtClean="0">
                <a:solidFill>
                  <a:srgbClr val="0070C0"/>
                </a:solidFill>
              </a:rPr>
              <a:t>thuộc</a:t>
            </a:r>
            <a:r>
              <a:rPr lang="en-US" sz="2100" dirty="0" smtClean="0">
                <a:solidFill>
                  <a:srgbClr val="0070C0"/>
                </a:solidFill>
              </a:rPr>
              <a:t> </a:t>
            </a:r>
            <a:r>
              <a:rPr lang="en-US" sz="2100" dirty="0" err="1" smtClean="0">
                <a:solidFill>
                  <a:srgbClr val="0070C0"/>
                </a:solidFill>
              </a:rPr>
              <a:t>về</a:t>
            </a:r>
            <a:r>
              <a:rPr lang="en-US" sz="2100" dirty="0" smtClean="0">
                <a:solidFill>
                  <a:srgbClr val="0070C0"/>
                </a:solidFill>
              </a:rPr>
              <a:t> </a:t>
            </a:r>
            <a:r>
              <a:rPr lang="en-US" sz="2100" dirty="0" err="1" smtClean="0">
                <a:solidFill>
                  <a:srgbClr val="0070C0"/>
                </a:solidFill>
              </a:rPr>
              <a:t>vật</a:t>
            </a:r>
            <a:r>
              <a:rPr lang="en-US" sz="2100" dirty="0" smtClean="0">
                <a:solidFill>
                  <a:srgbClr val="0070C0"/>
                </a:solidFill>
              </a:rPr>
              <a:t> </a:t>
            </a:r>
            <a:r>
              <a:rPr lang="en-US" sz="2100" dirty="0" err="1" smtClean="0">
                <a:solidFill>
                  <a:srgbClr val="0070C0"/>
                </a:solidFill>
              </a:rPr>
              <a:t>chất</a:t>
            </a:r>
            <a:r>
              <a:rPr lang="en-US" sz="2100" dirty="0" smtClean="0">
                <a:solidFill>
                  <a:srgbClr val="0070C0"/>
                </a:solidFill>
              </a:rPr>
              <a:t>, </a:t>
            </a:r>
            <a:r>
              <a:rPr lang="en-US" sz="2100" dirty="0" err="1" smtClean="0">
                <a:solidFill>
                  <a:srgbClr val="0070C0"/>
                </a:solidFill>
              </a:rPr>
              <a:t>tinh</a:t>
            </a:r>
            <a:r>
              <a:rPr lang="en-US" sz="2100" dirty="0" smtClean="0">
                <a:solidFill>
                  <a:srgbClr val="0070C0"/>
                </a:solidFill>
              </a:rPr>
              <a:t> </a:t>
            </a:r>
            <a:r>
              <a:rPr lang="en-US" sz="2100" dirty="0" err="1" smtClean="0">
                <a:solidFill>
                  <a:srgbClr val="0070C0"/>
                </a:solidFill>
              </a:rPr>
              <a:t>thần</a:t>
            </a:r>
            <a:endParaRPr lang="en-US" sz="2100" dirty="0" smtClean="0">
              <a:solidFill>
                <a:srgbClr val="0070C0"/>
              </a:solidFill>
            </a:endParaRPr>
          </a:p>
          <a:p>
            <a:pPr marL="342900" lvl="6" indent="-342900">
              <a:spcBef>
                <a:spcPts val="600"/>
              </a:spcBef>
              <a:spcAft>
                <a:spcPts val="600"/>
              </a:spcAft>
              <a:buFont typeface="Wingdings" pitchFamily="2" charset="2"/>
              <a:buChar char="Ø"/>
            </a:pPr>
            <a:r>
              <a:rPr lang="en-US" sz="2100" dirty="0" smtClean="0">
                <a:solidFill>
                  <a:srgbClr val="0070C0"/>
                </a:solidFill>
              </a:rPr>
              <a:t>Vi </a:t>
            </a:r>
            <a:r>
              <a:rPr lang="en-US" sz="2100" dirty="0" err="1" smtClean="0">
                <a:solidFill>
                  <a:srgbClr val="0070C0"/>
                </a:solidFill>
              </a:rPr>
              <a:t>phạm</a:t>
            </a:r>
            <a:r>
              <a:rPr lang="en-US" sz="2100" dirty="0" smtClean="0">
                <a:solidFill>
                  <a:srgbClr val="0070C0"/>
                </a:solidFill>
              </a:rPr>
              <a:t> do </a:t>
            </a:r>
            <a:r>
              <a:rPr lang="en-US" sz="2100" dirty="0" err="1" smtClean="0">
                <a:solidFill>
                  <a:srgbClr val="0070C0"/>
                </a:solidFill>
              </a:rPr>
              <a:t>trình</a:t>
            </a:r>
            <a:r>
              <a:rPr lang="en-US" sz="2100" dirty="0" smtClean="0">
                <a:solidFill>
                  <a:srgbClr val="0070C0"/>
                </a:solidFill>
              </a:rPr>
              <a:t> </a:t>
            </a:r>
            <a:r>
              <a:rPr lang="en-US" sz="2100" dirty="0" err="1" smtClean="0">
                <a:solidFill>
                  <a:srgbClr val="0070C0"/>
                </a:solidFill>
              </a:rPr>
              <a:t>độ</a:t>
            </a:r>
            <a:r>
              <a:rPr lang="en-US" sz="2100" dirty="0" smtClean="0">
                <a:solidFill>
                  <a:srgbClr val="0070C0"/>
                </a:solidFill>
              </a:rPr>
              <a:t> </a:t>
            </a:r>
            <a:r>
              <a:rPr lang="en-US" sz="2100" dirty="0" err="1" smtClean="0">
                <a:solidFill>
                  <a:srgbClr val="0070C0"/>
                </a:solidFill>
              </a:rPr>
              <a:t>lạc</a:t>
            </a:r>
            <a:r>
              <a:rPr lang="en-US" sz="2100" dirty="0" smtClean="0">
                <a:solidFill>
                  <a:srgbClr val="0070C0"/>
                </a:solidFill>
              </a:rPr>
              <a:t> </a:t>
            </a:r>
            <a:r>
              <a:rPr lang="en-US" sz="2100" dirty="0" err="1" smtClean="0">
                <a:solidFill>
                  <a:srgbClr val="0070C0"/>
                </a:solidFill>
              </a:rPr>
              <a:t>hậu</a:t>
            </a:r>
            <a:endParaRPr lang="en-US" sz="2100" dirty="0">
              <a:solidFill>
                <a:srgbClr val="0070C0"/>
              </a:solidFill>
            </a:endParaRPr>
          </a:p>
        </p:txBody>
      </p:sp>
    </p:spTree>
    <p:extLst>
      <p:ext uri="{BB962C8B-B14F-4D97-AF65-F5344CB8AC3E}">
        <p14:creationId xmlns:p14="http://schemas.microsoft.com/office/powerpoint/2010/main" val="141882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5" dur="500"/>
                                        <p:tgtEl>
                                          <p:spTgt spid="2">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8" dur="500"/>
                                        <p:tgtEl>
                                          <p:spTgt spid="2">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Một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số</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chú</a:t>
            </a:r>
            <a:r>
              <a:rPr lang="en-US" sz="2200" b="1" dirty="0" smtClean="0">
                <a:solidFill>
                  <a:srgbClr val="FFFF00"/>
                </a:solidFill>
                <a:latin typeface="+mn-lt"/>
                <a:ea typeface="Roboto Slab"/>
                <a:cs typeface="Roboto Slab"/>
                <a:sym typeface="Roboto Slab"/>
              </a:rPr>
              <a:t> ý </a:t>
            </a:r>
            <a:r>
              <a:rPr lang="en-US" sz="2200" b="1" dirty="0" err="1" smtClean="0">
                <a:solidFill>
                  <a:srgbClr val="FFFF00"/>
                </a:solidFill>
                <a:latin typeface="+mn-lt"/>
                <a:ea typeface="Roboto Slab"/>
                <a:cs typeface="Roboto Slab"/>
                <a:sym typeface="Roboto Slab"/>
              </a:rPr>
              <a:t>tình</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tiết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tăng</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nặng</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20</a:t>
            </a:fld>
            <a:endParaRPr/>
          </a:p>
        </p:txBody>
      </p:sp>
      <p:sp>
        <p:nvSpPr>
          <p:cNvPr id="2" name="TextBox 1"/>
          <p:cNvSpPr txBox="1"/>
          <p:nvPr/>
        </p:nvSpPr>
        <p:spPr>
          <a:xfrm>
            <a:off x="3810000" y="209550"/>
            <a:ext cx="4953000" cy="4801314"/>
          </a:xfrm>
          <a:prstGeom prst="rect">
            <a:avLst/>
          </a:prstGeom>
          <a:noFill/>
        </p:spPr>
        <p:txBody>
          <a:bodyPr wrap="square" rtlCol="0">
            <a:spAutoFit/>
          </a:bodyPr>
          <a:lstStyle/>
          <a:p>
            <a:pPr marL="285750" indent="-285750">
              <a:buBlip>
                <a:blip r:embed="rId3"/>
              </a:buBlip>
            </a:pPr>
            <a:r>
              <a:rPr lang="en-US" sz="2200" dirty="0" smtClean="0"/>
              <a:t>12 </a:t>
            </a:r>
            <a:r>
              <a:rPr lang="en-US" sz="2200" dirty="0" err="1" smtClean="0"/>
              <a:t>tình</a:t>
            </a:r>
            <a:r>
              <a:rPr lang="en-US" sz="2200" dirty="0" smtClean="0"/>
              <a:t> </a:t>
            </a:r>
            <a:r>
              <a:rPr lang="en-US" sz="2200" dirty="0" err="1" smtClean="0"/>
              <a:t>tiết</a:t>
            </a:r>
            <a:r>
              <a:rPr lang="en-US" sz="2200" dirty="0" smtClean="0"/>
              <a:t> </a:t>
            </a:r>
            <a:r>
              <a:rPr lang="en-US" sz="2200" dirty="0" err="1" smtClean="0"/>
              <a:t>tăng</a:t>
            </a:r>
            <a:r>
              <a:rPr lang="en-US" sz="2200" dirty="0" smtClean="0"/>
              <a:t> </a:t>
            </a:r>
            <a:r>
              <a:rPr lang="en-US" sz="2200" dirty="0" err="1" smtClean="0"/>
              <a:t>nặng</a:t>
            </a:r>
            <a:r>
              <a:rPr lang="en-US" sz="2200" dirty="0" smtClean="0"/>
              <a:t> (</a:t>
            </a:r>
            <a:r>
              <a:rPr lang="en-US" sz="2200" dirty="0" err="1" smtClean="0"/>
              <a:t>Điều</a:t>
            </a:r>
            <a:r>
              <a:rPr lang="en-US" sz="2200" dirty="0" smtClean="0"/>
              <a:t> 10 </a:t>
            </a:r>
            <a:r>
              <a:rPr lang="en-US" sz="2200" dirty="0" err="1" smtClean="0"/>
              <a:t>Luật</a:t>
            </a:r>
            <a:r>
              <a:rPr lang="en-US" sz="2200" dirty="0" smtClean="0"/>
              <a:t> </a:t>
            </a:r>
            <a:r>
              <a:rPr lang="en-US" sz="2200" dirty="0" err="1" smtClean="0"/>
              <a:t>Xử</a:t>
            </a:r>
            <a:r>
              <a:rPr lang="en-US" sz="2200" dirty="0" smtClean="0"/>
              <a:t> </a:t>
            </a:r>
            <a:r>
              <a:rPr lang="en-US" sz="2200" dirty="0" err="1" smtClean="0"/>
              <a:t>lý</a:t>
            </a:r>
            <a:r>
              <a:rPr lang="en-US" sz="2200" dirty="0" smtClean="0"/>
              <a:t> vi </a:t>
            </a:r>
            <a:r>
              <a:rPr lang="en-US" sz="2200" dirty="0" err="1" smtClean="0"/>
              <a:t>phạm</a:t>
            </a:r>
            <a:r>
              <a:rPr lang="en-US" sz="2200" dirty="0" smtClean="0"/>
              <a:t> </a:t>
            </a:r>
            <a:r>
              <a:rPr lang="en-US" sz="2200" dirty="0" err="1" smtClean="0"/>
              <a:t>hành</a:t>
            </a:r>
            <a:r>
              <a:rPr lang="en-US" sz="2200" dirty="0" smtClean="0"/>
              <a:t> </a:t>
            </a:r>
            <a:r>
              <a:rPr lang="en-US" sz="2200" dirty="0" err="1" smtClean="0"/>
              <a:t>chính</a:t>
            </a:r>
            <a:r>
              <a:rPr lang="en-US" sz="2200" dirty="0" smtClean="0"/>
              <a:t>)</a:t>
            </a:r>
          </a:p>
          <a:p>
            <a:pPr marL="285750" indent="-285750">
              <a:buBlip>
                <a:blip r:embed="rId3"/>
              </a:buBlip>
            </a:pPr>
            <a:r>
              <a:rPr lang="en-US" sz="2200" b="1" i="1" dirty="0" err="1" smtClean="0"/>
              <a:t>Một</a:t>
            </a:r>
            <a:r>
              <a:rPr lang="en-US" sz="2200" b="1" i="1" dirty="0" smtClean="0"/>
              <a:t> </a:t>
            </a:r>
            <a:r>
              <a:rPr lang="en-US" sz="2200" b="1" i="1" dirty="0" err="1" smtClean="0"/>
              <a:t>số</a:t>
            </a:r>
            <a:r>
              <a:rPr lang="en-US" sz="2200" b="1" i="1" dirty="0" smtClean="0"/>
              <a:t> </a:t>
            </a:r>
            <a:r>
              <a:rPr lang="en-US" sz="2200" b="1" i="1" dirty="0" err="1" smtClean="0"/>
              <a:t>tình</a:t>
            </a:r>
            <a:r>
              <a:rPr lang="en-US" sz="2200" b="1" i="1" dirty="0" smtClean="0"/>
              <a:t> </a:t>
            </a:r>
            <a:r>
              <a:rPr lang="en-US" sz="2200" b="1" i="1" dirty="0" err="1" smtClean="0"/>
              <a:t>tiết</a:t>
            </a:r>
            <a:r>
              <a:rPr lang="en-US" sz="2200" b="1" i="1" dirty="0" smtClean="0"/>
              <a:t> </a:t>
            </a:r>
            <a:r>
              <a:rPr lang="en-US" sz="2200" b="1" i="1" dirty="0" err="1" smtClean="0"/>
              <a:t>cần</a:t>
            </a:r>
            <a:r>
              <a:rPr lang="en-US" sz="2200" b="1" i="1" dirty="0" smtClean="0"/>
              <a:t> </a:t>
            </a:r>
            <a:r>
              <a:rPr lang="en-US" sz="2200" b="1" i="1" dirty="0" err="1" smtClean="0"/>
              <a:t>chú</a:t>
            </a:r>
            <a:r>
              <a:rPr lang="en-US" sz="2200" b="1" i="1" dirty="0" smtClean="0"/>
              <a:t> ý:</a:t>
            </a:r>
          </a:p>
          <a:p>
            <a:pPr marL="342900" lvl="6" indent="-342900">
              <a:buFont typeface="Wingdings" pitchFamily="2" charset="2"/>
              <a:buChar char="Ø"/>
            </a:pPr>
            <a:r>
              <a:rPr lang="en-US" sz="2000" dirty="0" smtClean="0">
                <a:solidFill>
                  <a:srgbClr val="0070C0"/>
                </a:solidFill>
              </a:rPr>
              <a:t>Vi </a:t>
            </a:r>
            <a:r>
              <a:rPr lang="en-US" sz="2000" dirty="0" err="1" smtClean="0">
                <a:solidFill>
                  <a:srgbClr val="0070C0"/>
                </a:solidFill>
              </a:rPr>
              <a:t>phạm</a:t>
            </a:r>
            <a:r>
              <a:rPr lang="en-US" sz="2000" dirty="0" smtClean="0">
                <a:solidFill>
                  <a:srgbClr val="0070C0"/>
                </a:solidFill>
              </a:rPr>
              <a:t> </a:t>
            </a:r>
            <a:r>
              <a:rPr lang="en-US" sz="2000" dirty="0" err="1" smtClean="0">
                <a:solidFill>
                  <a:srgbClr val="0070C0"/>
                </a:solidFill>
              </a:rPr>
              <a:t>có</a:t>
            </a:r>
            <a:r>
              <a:rPr lang="en-US" sz="2000" dirty="0" smtClean="0">
                <a:solidFill>
                  <a:srgbClr val="0070C0"/>
                </a:solidFill>
              </a:rPr>
              <a:t> </a:t>
            </a:r>
            <a:r>
              <a:rPr lang="en-US" sz="2000" dirty="0" err="1" smtClean="0">
                <a:solidFill>
                  <a:srgbClr val="0070C0"/>
                </a:solidFill>
              </a:rPr>
              <a:t>tổ</a:t>
            </a:r>
            <a:r>
              <a:rPr lang="en-US" sz="2000" dirty="0" smtClean="0">
                <a:solidFill>
                  <a:srgbClr val="0070C0"/>
                </a:solidFill>
              </a:rPr>
              <a:t> </a:t>
            </a:r>
            <a:r>
              <a:rPr lang="en-US" sz="2000" dirty="0" err="1" smtClean="0">
                <a:solidFill>
                  <a:srgbClr val="0070C0"/>
                </a:solidFill>
              </a:rPr>
              <a:t>chức</a:t>
            </a:r>
            <a:endParaRPr lang="en-US" sz="2000" dirty="0" smtClean="0">
              <a:solidFill>
                <a:srgbClr val="0070C0"/>
              </a:solidFill>
            </a:endParaRPr>
          </a:p>
          <a:p>
            <a:pPr marL="342900" lvl="6" indent="-342900">
              <a:buFont typeface="Wingdings" pitchFamily="2" charset="2"/>
              <a:buChar char="Ø"/>
            </a:pPr>
            <a:r>
              <a:rPr lang="en-US" sz="2000" dirty="0" smtClean="0">
                <a:solidFill>
                  <a:srgbClr val="0070C0"/>
                </a:solidFill>
              </a:rPr>
              <a:t>Vi </a:t>
            </a:r>
            <a:r>
              <a:rPr lang="en-US" sz="2000" dirty="0" err="1" smtClean="0">
                <a:solidFill>
                  <a:srgbClr val="0070C0"/>
                </a:solidFill>
              </a:rPr>
              <a:t>phạm</a:t>
            </a:r>
            <a:r>
              <a:rPr lang="en-US" sz="2000" dirty="0" smtClean="0">
                <a:solidFill>
                  <a:srgbClr val="0070C0"/>
                </a:solidFill>
              </a:rPr>
              <a:t> </a:t>
            </a:r>
            <a:r>
              <a:rPr lang="en-US" sz="2000" dirty="0" err="1" smtClean="0">
                <a:solidFill>
                  <a:srgbClr val="0070C0"/>
                </a:solidFill>
              </a:rPr>
              <a:t>nhiều</a:t>
            </a:r>
            <a:r>
              <a:rPr lang="en-US" sz="2000" dirty="0" smtClean="0">
                <a:solidFill>
                  <a:srgbClr val="0070C0"/>
                </a:solidFill>
              </a:rPr>
              <a:t> </a:t>
            </a:r>
            <a:r>
              <a:rPr lang="en-US" sz="2000" dirty="0" err="1" smtClean="0">
                <a:solidFill>
                  <a:srgbClr val="0070C0"/>
                </a:solidFill>
              </a:rPr>
              <a:t>lần</a:t>
            </a:r>
            <a:r>
              <a:rPr lang="en-US" sz="2000" dirty="0" smtClean="0">
                <a:solidFill>
                  <a:srgbClr val="0070C0"/>
                </a:solidFill>
              </a:rPr>
              <a:t> </a:t>
            </a:r>
            <a:r>
              <a:rPr lang="en-US" sz="2000" dirty="0" err="1" smtClean="0">
                <a:solidFill>
                  <a:srgbClr val="0070C0"/>
                </a:solidFill>
              </a:rPr>
              <a:t>hoặc</a:t>
            </a:r>
            <a:r>
              <a:rPr lang="en-US" sz="2000" dirty="0" smtClean="0">
                <a:solidFill>
                  <a:srgbClr val="0070C0"/>
                </a:solidFill>
              </a:rPr>
              <a:t> </a:t>
            </a:r>
            <a:r>
              <a:rPr lang="en-US" sz="2000" dirty="0" err="1" smtClean="0">
                <a:solidFill>
                  <a:srgbClr val="0070C0"/>
                </a:solidFill>
              </a:rPr>
              <a:t>tái</a:t>
            </a:r>
            <a:r>
              <a:rPr lang="en-US" sz="2000" dirty="0" smtClean="0">
                <a:solidFill>
                  <a:srgbClr val="0070C0"/>
                </a:solidFill>
              </a:rPr>
              <a:t> </a:t>
            </a:r>
            <a:r>
              <a:rPr lang="en-US" sz="2000" dirty="0" err="1" smtClean="0">
                <a:solidFill>
                  <a:srgbClr val="0070C0"/>
                </a:solidFill>
              </a:rPr>
              <a:t>phạm</a:t>
            </a:r>
            <a:endParaRPr lang="en-US" sz="2000" dirty="0" smtClean="0">
              <a:solidFill>
                <a:srgbClr val="0070C0"/>
              </a:solidFill>
            </a:endParaRPr>
          </a:p>
          <a:p>
            <a:pPr marL="342900" lvl="6" indent="-342900">
              <a:buFont typeface="Wingdings" pitchFamily="2" charset="2"/>
              <a:buChar char="Ø"/>
            </a:pPr>
            <a:r>
              <a:rPr lang="en-US" sz="2000" dirty="0" err="1" smtClean="0">
                <a:solidFill>
                  <a:srgbClr val="0070C0"/>
                </a:solidFill>
              </a:rPr>
              <a:t>Sử</a:t>
            </a:r>
            <a:r>
              <a:rPr lang="en-US" sz="2000" dirty="0" smtClean="0">
                <a:solidFill>
                  <a:srgbClr val="0070C0"/>
                </a:solidFill>
              </a:rPr>
              <a:t> </a:t>
            </a:r>
            <a:r>
              <a:rPr lang="en-US" sz="2000" dirty="0" err="1" smtClean="0">
                <a:solidFill>
                  <a:srgbClr val="0070C0"/>
                </a:solidFill>
              </a:rPr>
              <a:t>dụng</a:t>
            </a:r>
            <a:r>
              <a:rPr lang="en-US" sz="2000" dirty="0" smtClean="0">
                <a:solidFill>
                  <a:srgbClr val="0070C0"/>
                </a:solidFill>
              </a:rPr>
              <a:t> </a:t>
            </a:r>
            <a:r>
              <a:rPr lang="en-US" sz="2000" dirty="0" err="1" smtClean="0">
                <a:solidFill>
                  <a:srgbClr val="0070C0"/>
                </a:solidFill>
              </a:rPr>
              <a:t>người</a:t>
            </a:r>
            <a:r>
              <a:rPr lang="en-US" sz="2000" dirty="0" smtClean="0">
                <a:solidFill>
                  <a:srgbClr val="0070C0"/>
                </a:solidFill>
              </a:rPr>
              <a:t> </a:t>
            </a:r>
            <a:r>
              <a:rPr lang="en-US" sz="2000" dirty="0" err="1" smtClean="0">
                <a:solidFill>
                  <a:srgbClr val="0070C0"/>
                </a:solidFill>
              </a:rPr>
              <a:t>chưa</a:t>
            </a:r>
            <a:r>
              <a:rPr lang="en-US" sz="2000" dirty="0" smtClean="0">
                <a:solidFill>
                  <a:srgbClr val="0070C0"/>
                </a:solidFill>
              </a:rPr>
              <a:t> </a:t>
            </a:r>
            <a:r>
              <a:rPr lang="en-US" sz="2000" dirty="0" err="1" smtClean="0">
                <a:solidFill>
                  <a:srgbClr val="0070C0"/>
                </a:solidFill>
              </a:rPr>
              <a:t>thành</a:t>
            </a:r>
            <a:r>
              <a:rPr lang="en-US" sz="2000" dirty="0" smtClean="0">
                <a:solidFill>
                  <a:srgbClr val="0070C0"/>
                </a:solidFill>
              </a:rPr>
              <a:t> </a:t>
            </a:r>
            <a:r>
              <a:rPr lang="en-US" sz="2000" dirty="0" err="1" smtClean="0">
                <a:solidFill>
                  <a:srgbClr val="0070C0"/>
                </a:solidFill>
              </a:rPr>
              <a:t>niên</a:t>
            </a:r>
            <a:r>
              <a:rPr lang="en-US" sz="2000" dirty="0" smtClean="0">
                <a:solidFill>
                  <a:srgbClr val="0070C0"/>
                </a:solidFill>
              </a:rPr>
              <a:t> vi </a:t>
            </a:r>
            <a:r>
              <a:rPr lang="en-US" sz="2000" dirty="0" err="1" smtClean="0">
                <a:solidFill>
                  <a:srgbClr val="0070C0"/>
                </a:solidFill>
              </a:rPr>
              <a:t>phạm</a:t>
            </a:r>
            <a:endParaRPr lang="en-US" sz="2000" dirty="0" smtClean="0">
              <a:solidFill>
                <a:srgbClr val="0070C0"/>
              </a:solidFill>
            </a:endParaRPr>
          </a:p>
          <a:p>
            <a:pPr marL="342900" lvl="6" indent="-342900">
              <a:buFont typeface="Wingdings" pitchFamily="2" charset="2"/>
              <a:buChar char="Ø"/>
            </a:pPr>
            <a:r>
              <a:rPr lang="en-US" sz="2000" dirty="0" err="1" smtClean="0">
                <a:solidFill>
                  <a:srgbClr val="0070C0"/>
                </a:solidFill>
              </a:rPr>
              <a:t>Lăng</a:t>
            </a:r>
            <a:r>
              <a:rPr lang="en-US" sz="2000" dirty="0" smtClean="0">
                <a:solidFill>
                  <a:srgbClr val="0070C0"/>
                </a:solidFill>
              </a:rPr>
              <a:t> </a:t>
            </a:r>
            <a:r>
              <a:rPr lang="en-US" sz="2000" dirty="0" err="1" smtClean="0">
                <a:solidFill>
                  <a:srgbClr val="0070C0"/>
                </a:solidFill>
              </a:rPr>
              <a:t>mạ</a:t>
            </a:r>
            <a:r>
              <a:rPr lang="en-US" sz="2000" dirty="0" smtClean="0">
                <a:solidFill>
                  <a:srgbClr val="0070C0"/>
                </a:solidFill>
              </a:rPr>
              <a:t>, </a:t>
            </a:r>
            <a:r>
              <a:rPr lang="en-US" sz="2000" dirty="0" err="1" smtClean="0">
                <a:solidFill>
                  <a:srgbClr val="0070C0"/>
                </a:solidFill>
              </a:rPr>
              <a:t>phỉ</a:t>
            </a:r>
            <a:r>
              <a:rPr lang="en-US" sz="2000" dirty="0" smtClean="0">
                <a:solidFill>
                  <a:srgbClr val="0070C0"/>
                </a:solidFill>
              </a:rPr>
              <a:t> </a:t>
            </a:r>
            <a:r>
              <a:rPr lang="en-US" sz="2000" dirty="0" err="1" smtClean="0">
                <a:solidFill>
                  <a:srgbClr val="0070C0"/>
                </a:solidFill>
              </a:rPr>
              <a:t>báng</a:t>
            </a:r>
            <a:r>
              <a:rPr lang="en-US" sz="2000" dirty="0" smtClean="0">
                <a:solidFill>
                  <a:srgbClr val="0070C0"/>
                </a:solidFill>
              </a:rPr>
              <a:t> </a:t>
            </a:r>
            <a:r>
              <a:rPr lang="en-US" sz="2000" dirty="0" err="1" smtClean="0">
                <a:solidFill>
                  <a:srgbClr val="0070C0"/>
                </a:solidFill>
              </a:rPr>
              <a:t>người</a:t>
            </a:r>
            <a:r>
              <a:rPr lang="en-US" sz="2000" dirty="0" smtClean="0">
                <a:solidFill>
                  <a:srgbClr val="0070C0"/>
                </a:solidFill>
              </a:rPr>
              <a:t> </a:t>
            </a:r>
            <a:r>
              <a:rPr lang="en-US" sz="2000" dirty="0" err="1" smtClean="0">
                <a:solidFill>
                  <a:srgbClr val="0070C0"/>
                </a:solidFill>
              </a:rPr>
              <a:t>đang</a:t>
            </a:r>
            <a:r>
              <a:rPr lang="en-US" sz="2000" dirty="0" smtClean="0">
                <a:solidFill>
                  <a:srgbClr val="0070C0"/>
                </a:solidFill>
              </a:rPr>
              <a:t> </a:t>
            </a:r>
            <a:r>
              <a:rPr lang="en-US" sz="2000" dirty="0" err="1" smtClean="0">
                <a:solidFill>
                  <a:srgbClr val="0070C0"/>
                </a:solidFill>
              </a:rPr>
              <a:t>thi</a:t>
            </a:r>
            <a:r>
              <a:rPr lang="en-US" sz="2000" dirty="0" smtClean="0">
                <a:solidFill>
                  <a:srgbClr val="0070C0"/>
                </a:solidFill>
              </a:rPr>
              <a:t> </a:t>
            </a:r>
            <a:r>
              <a:rPr lang="en-US" sz="2000" dirty="0" err="1" smtClean="0">
                <a:solidFill>
                  <a:srgbClr val="0070C0"/>
                </a:solidFill>
              </a:rPr>
              <a:t>hành</a:t>
            </a:r>
            <a:r>
              <a:rPr lang="en-US" sz="2000" dirty="0" smtClean="0">
                <a:solidFill>
                  <a:srgbClr val="0070C0"/>
                </a:solidFill>
              </a:rPr>
              <a:t> </a:t>
            </a:r>
            <a:r>
              <a:rPr lang="en-US" sz="2000" dirty="0" err="1" smtClean="0">
                <a:solidFill>
                  <a:srgbClr val="0070C0"/>
                </a:solidFill>
              </a:rPr>
              <a:t>công</a:t>
            </a:r>
            <a:r>
              <a:rPr lang="en-US" sz="2000" dirty="0" smtClean="0">
                <a:solidFill>
                  <a:srgbClr val="0070C0"/>
                </a:solidFill>
              </a:rPr>
              <a:t> </a:t>
            </a:r>
            <a:r>
              <a:rPr lang="en-US" sz="2000" dirty="0" err="1" smtClean="0">
                <a:solidFill>
                  <a:srgbClr val="0070C0"/>
                </a:solidFill>
              </a:rPr>
              <a:t>vụ</a:t>
            </a:r>
            <a:endParaRPr lang="en-US" sz="2000" dirty="0" smtClean="0">
              <a:solidFill>
                <a:srgbClr val="0070C0"/>
              </a:solidFill>
            </a:endParaRPr>
          </a:p>
          <a:p>
            <a:pPr marL="342900" lvl="6" indent="-342900">
              <a:buFont typeface="Wingdings" pitchFamily="2" charset="2"/>
              <a:buChar char="Ø"/>
            </a:pPr>
            <a:r>
              <a:rPr lang="en-US" sz="2000" dirty="0" err="1" smtClean="0">
                <a:solidFill>
                  <a:srgbClr val="0070C0"/>
                </a:solidFill>
              </a:rPr>
              <a:t>Tiếp</a:t>
            </a:r>
            <a:r>
              <a:rPr lang="en-US" sz="2000" dirty="0" smtClean="0">
                <a:solidFill>
                  <a:srgbClr val="0070C0"/>
                </a:solidFill>
              </a:rPr>
              <a:t> </a:t>
            </a:r>
            <a:r>
              <a:rPr lang="en-US" sz="2000" dirty="0" err="1" smtClean="0">
                <a:solidFill>
                  <a:srgbClr val="0070C0"/>
                </a:solidFill>
              </a:rPr>
              <a:t>tục</a:t>
            </a:r>
            <a:r>
              <a:rPr lang="en-US" sz="2000" dirty="0" smtClean="0">
                <a:solidFill>
                  <a:srgbClr val="0070C0"/>
                </a:solidFill>
              </a:rPr>
              <a:t> </a:t>
            </a:r>
            <a:r>
              <a:rPr lang="en-US" sz="2000" dirty="0" err="1" smtClean="0">
                <a:solidFill>
                  <a:srgbClr val="0070C0"/>
                </a:solidFill>
              </a:rPr>
              <a:t>thực</a:t>
            </a:r>
            <a:r>
              <a:rPr lang="en-US" sz="2000" dirty="0" smtClean="0">
                <a:solidFill>
                  <a:srgbClr val="0070C0"/>
                </a:solidFill>
              </a:rPr>
              <a:t> </a:t>
            </a:r>
            <a:r>
              <a:rPr lang="en-US" sz="2000" dirty="0" err="1" smtClean="0">
                <a:solidFill>
                  <a:srgbClr val="0070C0"/>
                </a:solidFill>
              </a:rPr>
              <a:t>hiện</a:t>
            </a:r>
            <a:r>
              <a:rPr lang="en-US" sz="2000" dirty="0" smtClean="0">
                <a:solidFill>
                  <a:srgbClr val="0070C0"/>
                </a:solidFill>
              </a:rPr>
              <a:t> </a:t>
            </a:r>
            <a:r>
              <a:rPr lang="en-US" sz="2000" dirty="0" err="1" smtClean="0">
                <a:solidFill>
                  <a:srgbClr val="0070C0"/>
                </a:solidFill>
              </a:rPr>
              <a:t>hành</a:t>
            </a:r>
            <a:r>
              <a:rPr lang="en-US" sz="2000" dirty="0" smtClean="0">
                <a:solidFill>
                  <a:srgbClr val="0070C0"/>
                </a:solidFill>
              </a:rPr>
              <a:t> vi VP </a:t>
            </a:r>
            <a:r>
              <a:rPr lang="en-US" sz="2000" dirty="0" err="1" smtClean="0">
                <a:solidFill>
                  <a:srgbClr val="0070C0"/>
                </a:solidFill>
              </a:rPr>
              <a:t>khi</a:t>
            </a:r>
            <a:r>
              <a:rPr lang="en-US" sz="2000" dirty="0" smtClean="0">
                <a:solidFill>
                  <a:srgbClr val="0070C0"/>
                </a:solidFill>
              </a:rPr>
              <a:t> </a:t>
            </a:r>
            <a:r>
              <a:rPr lang="en-US" sz="2000" dirty="0" err="1" smtClean="0">
                <a:solidFill>
                  <a:srgbClr val="0070C0"/>
                </a:solidFill>
              </a:rPr>
              <a:t>đã</a:t>
            </a:r>
            <a:r>
              <a:rPr lang="en-US" sz="2000" dirty="0" smtClean="0">
                <a:solidFill>
                  <a:srgbClr val="0070C0"/>
                </a:solidFill>
              </a:rPr>
              <a:t> </a:t>
            </a:r>
            <a:r>
              <a:rPr lang="en-US" sz="2000" dirty="0" err="1" smtClean="0">
                <a:solidFill>
                  <a:srgbClr val="0070C0"/>
                </a:solidFill>
              </a:rPr>
              <a:t>được</a:t>
            </a:r>
            <a:r>
              <a:rPr lang="en-US" sz="2000" dirty="0" smtClean="0">
                <a:solidFill>
                  <a:srgbClr val="0070C0"/>
                </a:solidFill>
              </a:rPr>
              <a:t> </a:t>
            </a:r>
            <a:r>
              <a:rPr lang="en-US" sz="2000" dirty="0" err="1" smtClean="0">
                <a:solidFill>
                  <a:srgbClr val="0070C0"/>
                </a:solidFill>
              </a:rPr>
              <a:t>yêu</a:t>
            </a:r>
            <a:r>
              <a:rPr lang="en-US" sz="2000" dirty="0" smtClean="0">
                <a:solidFill>
                  <a:srgbClr val="0070C0"/>
                </a:solidFill>
              </a:rPr>
              <a:t> </a:t>
            </a:r>
            <a:r>
              <a:rPr lang="en-US" sz="2000" dirty="0" err="1" smtClean="0">
                <a:solidFill>
                  <a:srgbClr val="0070C0"/>
                </a:solidFill>
              </a:rPr>
              <a:t>cầu</a:t>
            </a:r>
            <a:r>
              <a:rPr lang="en-US" sz="2000" dirty="0" smtClean="0">
                <a:solidFill>
                  <a:srgbClr val="0070C0"/>
                </a:solidFill>
              </a:rPr>
              <a:t> </a:t>
            </a:r>
            <a:r>
              <a:rPr lang="en-US" sz="2000" dirty="0" err="1" smtClean="0">
                <a:solidFill>
                  <a:srgbClr val="0070C0"/>
                </a:solidFill>
              </a:rPr>
              <a:t>chấm</a:t>
            </a:r>
            <a:r>
              <a:rPr lang="en-US" sz="2000" dirty="0" smtClean="0">
                <a:solidFill>
                  <a:srgbClr val="0070C0"/>
                </a:solidFill>
              </a:rPr>
              <a:t> </a:t>
            </a:r>
            <a:r>
              <a:rPr lang="en-US" sz="2000" dirty="0" err="1" smtClean="0">
                <a:solidFill>
                  <a:srgbClr val="0070C0"/>
                </a:solidFill>
              </a:rPr>
              <a:t>dứt</a:t>
            </a:r>
            <a:r>
              <a:rPr lang="en-US" sz="2000" dirty="0" smtClean="0">
                <a:solidFill>
                  <a:srgbClr val="0070C0"/>
                </a:solidFill>
              </a:rPr>
              <a:t> </a:t>
            </a:r>
            <a:r>
              <a:rPr lang="en-US" sz="2000" dirty="0" err="1" smtClean="0">
                <a:solidFill>
                  <a:srgbClr val="0070C0"/>
                </a:solidFill>
              </a:rPr>
              <a:t>hành</a:t>
            </a:r>
            <a:r>
              <a:rPr lang="en-US" sz="2000" dirty="0" smtClean="0">
                <a:solidFill>
                  <a:srgbClr val="0070C0"/>
                </a:solidFill>
              </a:rPr>
              <a:t> vi </a:t>
            </a:r>
            <a:r>
              <a:rPr lang="en-US" sz="2000" dirty="0" err="1" smtClean="0">
                <a:solidFill>
                  <a:srgbClr val="0070C0"/>
                </a:solidFill>
              </a:rPr>
              <a:t>đó</a:t>
            </a:r>
            <a:endParaRPr lang="en-US" sz="2000" dirty="0" smtClean="0">
              <a:solidFill>
                <a:srgbClr val="0070C0"/>
              </a:solidFill>
            </a:endParaRPr>
          </a:p>
          <a:p>
            <a:pPr marL="342900" lvl="6" indent="-342900">
              <a:buFont typeface="Wingdings" pitchFamily="2" charset="2"/>
              <a:buChar char="Ø"/>
            </a:pPr>
            <a:r>
              <a:rPr lang="en-US" sz="2000" dirty="0" err="1" smtClean="0">
                <a:solidFill>
                  <a:srgbClr val="0070C0"/>
                </a:solidFill>
              </a:rPr>
              <a:t>Trốn</a:t>
            </a:r>
            <a:r>
              <a:rPr lang="en-US" sz="2000" dirty="0" smtClean="0">
                <a:solidFill>
                  <a:srgbClr val="0070C0"/>
                </a:solidFill>
              </a:rPr>
              <a:t> </a:t>
            </a:r>
            <a:r>
              <a:rPr lang="en-US" sz="2000" dirty="0" err="1" smtClean="0">
                <a:solidFill>
                  <a:srgbClr val="0070C0"/>
                </a:solidFill>
              </a:rPr>
              <a:t>tránh</a:t>
            </a:r>
            <a:r>
              <a:rPr lang="en-US" sz="2000" dirty="0" smtClean="0">
                <a:solidFill>
                  <a:srgbClr val="0070C0"/>
                </a:solidFill>
              </a:rPr>
              <a:t>, </a:t>
            </a:r>
            <a:r>
              <a:rPr lang="en-US" sz="2000" dirty="0" err="1" smtClean="0">
                <a:solidFill>
                  <a:srgbClr val="0070C0"/>
                </a:solidFill>
              </a:rPr>
              <a:t>che</a:t>
            </a:r>
            <a:r>
              <a:rPr lang="en-US" sz="2000" dirty="0" smtClean="0">
                <a:solidFill>
                  <a:srgbClr val="0070C0"/>
                </a:solidFill>
              </a:rPr>
              <a:t> </a:t>
            </a:r>
            <a:r>
              <a:rPr lang="en-US" sz="2000" dirty="0" err="1" smtClean="0">
                <a:solidFill>
                  <a:srgbClr val="0070C0"/>
                </a:solidFill>
              </a:rPr>
              <a:t>giấu</a:t>
            </a:r>
            <a:r>
              <a:rPr lang="en-US" sz="2000" dirty="0" smtClean="0">
                <a:solidFill>
                  <a:srgbClr val="0070C0"/>
                </a:solidFill>
              </a:rPr>
              <a:t> </a:t>
            </a:r>
            <a:r>
              <a:rPr lang="en-US" sz="2000" dirty="0" err="1" smtClean="0">
                <a:solidFill>
                  <a:srgbClr val="0070C0"/>
                </a:solidFill>
              </a:rPr>
              <a:t>hành</a:t>
            </a:r>
            <a:r>
              <a:rPr lang="en-US" sz="2000" dirty="0" smtClean="0">
                <a:solidFill>
                  <a:srgbClr val="0070C0"/>
                </a:solidFill>
              </a:rPr>
              <a:t> vi </a:t>
            </a:r>
            <a:r>
              <a:rPr lang="en-US" sz="2000" dirty="0" err="1" smtClean="0">
                <a:solidFill>
                  <a:srgbClr val="0070C0"/>
                </a:solidFill>
              </a:rPr>
              <a:t>vi</a:t>
            </a:r>
            <a:r>
              <a:rPr lang="en-US" sz="2000" dirty="0" smtClean="0">
                <a:solidFill>
                  <a:srgbClr val="0070C0"/>
                </a:solidFill>
              </a:rPr>
              <a:t> </a:t>
            </a:r>
            <a:r>
              <a:rPr lang="en-US" sz="2000" dirty="0" err="1" smtClean="0">
                <a:solidFill>
                  <a:srgbClr val="0070C0"/>
                </a:solidFill>
              </a:rPr>
              <a:t>phạm</a:t>
            </a:r>
            <a:endParaRPr lang="en-US" sz="2000" dirty="0" smtClean="0">
              <a:solidFill>
                <a:srgbClr val="0070C0"/>
              </a:solidFill>
            </a:endParaRPr>
          </a:p>
          <a:p>
            <a:pPr marL="342900" lvl="6" indent="-342900">
              <a:buFont typeface="Wingdings" pitchFamily="2" charset="2"/>
              <a:buChar char="Ø"/>
            </a:pPr>
            <a:r>
              <a:rPr lang="en-US" sz="2000" dirty="0" smtClean="0">
                <a:solidFill>
                  <a:srgbClr val="0070C0"/>
                </a:solidFill>
              </a:rPr>
              <a:t>Vi </a:t>
            </a:r>
            <a:r>
              <a:rPr lang="en-US" sz="2000" dirty="0" err="1" smtClean="0">
                <a:solidFill>
                  <a:srgbClr val="0070C0"/>
                </a:solidFill>
              </a:rPr>
              <a:t>phạm</a:t>
            </a:r>
            <a:r>
              <a:rPr lang="en-US" sz="2000" dirty="0" smtClean="0">
                <a:solidFill>
                  <a:srgbClr val="0070C0"/>
                </a:solidFill>
              </a:rPr>
              <a:t> </a:t>
            </a:r>
            <a:r>
              <a:rPr lang="en-US" sz="2000" dirty="0" err="1" smtClean="0">
                <a:solidFill>
                  <a:srgbClr val="0070C0"/>
                </a:solidFill>
              </a:rPr>
              <a:t>đối</a:t>
            </a:r>
            <a:r>
              <a:rPr lang="en-US" sz="2000" dirty="0" smtClean="0">
                <a:solidFill>
                  <a:srgbClr val="0070C0"/>
                </a:solidFill>
              </a:rPr>
              <a:t> </a:t>
            </a:r>
            <a:r>
              <a:rPr lang="en-US" sz="2000" dirty="0" err="1" smtClean="0">
                <a:solidFill>
                  <a:srgbClr val="0070C0"/>
                </a:solidFill>
              </a:rPr>
              <a:t>với</a:t>
            </a:r>
            <a:r>
              <a:rPr lang="en-US" sz="2000" dirty="0" smtClean="0">
                <a:solidFill>
                  <a:srgbClr val="0070C0"/>
                </a:solidFill>
              </a:rPr>
              <a:t> </a:t>
            </a:r>
            <a:r>
              <a:rPr lang="en-US" sz="2000" dirty="0" err="1" smtClean="0">
                <a:solidFill>
                  <a:srgbClr val="0070C0"/>
                </a:solidFill>
              </a:rPr>
              <a:t>nhiều</a:t>
            </a:r>
            <a:r>
              <a:rPr lang="en-US" sz="2000" dirty="0" smtClean="0">
                <a:solidFill>
                  <a:srgbClr val="0070C0"/>
                </a:solidFill>
              </a:rPr>
              <a:t> </a:t>
            </a:r>
            <a:r>
              <a:rPr lang="en-US" sz="2000" dirty="0" err="1" smtClean="0">
                <a:solidFill>
                  <a:srgbClr val="0070C0"/>
                </a:solidFill>
              </a:rPr>
              <a:t>người</a:t>
            </a:r>
            <a:r>
              <a:rPr lang="en-US" sz="2000" dirty="0" smtClean="0">
                <a:solidFill>
                  <a:srgbClr val="0070C0"/>
                </a:solidFill>
              </a:rPr>
              <a:t>, </a:t>
            </a:r>
            <a:r>
              <a:rPr lang="en-US" sz="2000" dirty="0" err="1" smtClean="0">
                <a:solidFill>
                  <a:srgbClr val="0070C0"/>
                </a:solidFill>
              </a:rPr>
              <a:t>trẻ</a:t>
            </a:r>
            <a:r>
              <a:rPr lang="en-US" sz="2000" dirty="0" smtClean="0">
                <a:solidFill>
                  <a:srgbClr val="0070C0"/>
                </a:solidFill>
              </a:rPr>
              <a:t> </a:t>
            </a:r>
            <a:r>
              <a:rPr lang="en-US" sz="2000" dirty="0" err="1" smtClean="0">
                <a:solidFill>
                  <a:srgbClr val="0070C0"/>
                </a:solidFill>
              </a:rPr>
              <a:t>em</a:t>
            </a:r>
            <a:r>
              <a:rPr lang="en-US" sz="2000" dirty="0" smtClean="0">
                <a:solidFill>
                  <a:srgbClr val="0070C0"/>
                </a:solidFill>
              </a:rPr>
              <a:t>, </a:t>
            </a:r>
            <a:r>
              <a:rPr lang="en-US" sz="2000" dirty="0" err="1" smtClean="0">
                <a:solidFill>
                  <a:srgbClr val="0070C0"/>
                </a:solidFill>
              </a:rPr>
              <a:t>người</a:t>
            </a:r>
            <a:r>
              <a:rPr lang="en-US" sz="2000" dirty="0" smtClean="0">
                <a:solidFill>
                  <a:srgbClr val="0070C0"/>
                </a:solidFill>
              </a:rPr>
              <a:t> </a:t>
            </a:r>
            <a:r>
              <a:rPr lang="en-US" sz="2000" dirty="0" err="1" smtClean="0">
                <a:solidFill>
                  <a:srgbClr val="0070C0"/>
                </a:solidFill>
              </a:rPr>
              <a:t>già</a:t>
            </a:r>
            <a:r>
              <a:rPr lang="en-US" sz="2000" dirty="0" smtClean="0">
                <a:solidFill>
                  <a:srgbClr val="0070C0"/>
                </a:solidFill>
              </a:rPr>
              <a:t>, </a:t>
            </a:r>
            <a:r>
              <a:rPr lang="en-US" sz="2000" dirty="0" err="1" smtClean="0">
                <a:solidFill>
                  <a:srgbClr val="0070C0"/>
                </a:solidFill>
              </a:rPr>
              <a:t>người</a:t>
            </a:r>
            <a:r>
              <a:rPr lang="en-US" sz="2000" dirty="0" smtClean="0">
                <a:solidFill>
                  <a:srgbClr val="0070C0"/>
                </a:solidFill>
              </a:rPr>
              <a:t> </a:t>
            </a:r>
            <a:r>
              <a:rPr lang="en-US" sz="2000" dirty="0" err="1" smtClean="0">
                <a:solidFill>
                  <a:srgbClr val="0070C0"/>
                </a:solidFill>
              </a:rPr>
              <a:t>khuyết</a:t>
            </a:r>
            <a:r>
              <a:rPr lang="en-US" sz="2000" dirty="0" smtClean="0">
                <a:solidFill>
                  <a:srgbClr val="0070C0"/>
                </a:solidFill>
              </a:rPr>
              <a:t> </a:t>
            </a:r>
            <a:r>
              <a:rPr lang="en-US" sz="2000" dirty="0" err="1" smtClean="0">
                <a:solidFill>
                  <a:srgbClr val="0070C0"/>
                </a:solidFill>
              </a:rPr>
              <a:t>tật</a:t>
            </a:r>
            <a:r>
              <a:rPr lang="en-US" sz="2000" dirty="0" smtClean="0">
                <a:solidFill>
                  <a:srgbClr val="0070C0"/>
                </a:solidFill>
              </a:rPr>
              <a:t>, </a:t>
            </a:r>
            <a:r>
              <a:rPr lang="en-US" sz="2000" dirty="0" err="1" smtClean="0">
                <a:solidFill>
                  <a:srgbClr val="0070C0"/>
                </a:solidFill>
              </a:rPr>
              <a:t>phụ</a:t>
            </a:r>
            <a:r>
              <a:rPr lang="en-US" sz="2000" dirty="0" smtClean="0">
                <a:solidFill>
                  <a:srgbClr val="0070C0"/>
                </a:solidFill>
              </a:rPr>
              <a:t> </a:t>
            </a:r>
            <a:r>
              <a:rPr lang="en-US" sz="2000" dirty="0" err="1" smtClean="0">
                <a:solidFill>
                  <a:srgbClr val="0070C0"/>
                </a:solidFill>
              </a:rPr>
              <a:t>nữ</a:t>
            </a:r>
            <a:r>
              <a:rPr lang="en-US" sz="2000" dirty="0" smtClean="0">
                <a:solidFill>
                  <a:srgbClr val="0070C0"/>
                </a:solidFill>
              </a:rPr>
              <a:t> </a:t>
            </a:r>
            <a:r>
              <a:rPr lang="en-US" sz="2000" dirty="0" err="1" smtClean="0">
                <a:solidFill>
                  <a:srgbClr val="0070C0"/>
                </a:solidFill>
              </a:rPr>
              <a:t>mang</a:t>
            </a:r>
            <a:r>
              <a:rPr lang="en-US" sz="2000" dirty="0" smtClean="0">
                <a:solidFill>
                  <a:srgbClr val="0070C0"/>
                </a:solidFill>
              </a:rPr>
              <a:t> </a:t>
            </a:r>
            <a:r>
              <a:rPr lang="en-US" sz="2000" dirty="0" err="1" smtClean="0">
                <a:solidFill>
                  <a:srgbClr val="0070C0"/>
                </a:solidFill>
              </a:rPr>
              <a:t>thai</a:t>
            </a:r>
            <a:endParaRPr lang="en-US" sz="2000" dirty="0">
              <a:solidFill>
                <a:srgbClr val="0070C0"/>
              </a:solidFill>
            </a:endParaRPr>
          </a:p>
        </p:txBody>
      </p:sp>
    </p:spTree>
    <p:extLst>
      <p:ext uri="{BB962C8B-B14F-4D97-AF65-F5344CB8AC3E}">
        <p14:creationId xmlns:p14="http://schemas.microsoft.com/office/powerpoint/2010/main" val="176274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0" dur="500"/>
                                        <p:tgtEl>
                                          <p:spTgt spid="2">
                                            <p:txEl>
                                              <p:pRg st="3" end="3"/>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3" dur="500"/>
                                        <p:tgtEl>
                                          <p:spTgt spid="2">
                                            <p:txEl>
                                              <p:pRg st="4" end="4"/>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6" dur="500"/>
                                        <p:tgtEl>
                                          <p:spTgt spid="2">
                                            <p:txEl>
                                              <p:pRg st="5" end="5"/>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9" dur="500"/>
                                        <p:tgtEl>
                                          <p:spTgt spid="2">
                                            <p:txEl>
                                              <p:pRg st="6" end="6"/>
                                            </p:txEl>
                                          </p:spTgt>
                                        </p:tgtEl>
                                      </p:cBhvr>
                                    </p:animEffect>
                                  </p:childTnLst>
                                </p:cTn>
                              </p:par>
                              <p:par>
                                <p:cTn id="30" presetID="14" presetClass="entr" presetSubtype="1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2" dur="500"/>
                                        <p:tgtEl>
                                          <p:spTgt spid="2">
                                            <p:txEl>
                                              <p:pRg st="7" end="7"/>
                                            </p:txEl>
                                          </p:spTgt>
                                        </p:tgtEl>
                                      </p:cBhvr>
                                    </p:animEffect>
                                  </p:childTnLst>
                                </p:cTn>
                              </p:par>
                              <p:par>
                                <p:cTn id="33" presetID="14" presetClass="entr" presetSubtype="10"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146024" y="530725"/>
            <a:ext cx="3425976"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dirty="0" smtClean="0">
                <a:solidFill>
                  <a:srgbClr val="FFFF00"/>
                </a:solidFill>
                <a:latin typeface="+mn-lt"/>
              </a:rPr>
              <a:t>NHỮNG TRƯỜNG HỢP </a:t>
            </a:r>
            <a:br>
              <a:rPr lang="en" sz="2300" dirty="0" smtClean="0">
                <a:solidFill>
                  <a:srgbClr val="FFFF00"/>
                </a:solidFill>
                <a:latin typeface="+mn-lt"/>
              </a:rPr>
            </a:br>
            <a:r>
              <a:rPr lang="en" sz="2300" dirty="0" smtClean="0">
                <a:solidFill>
                  <a:srgbClr val="FFFF00"/>
                </a:solidFill>
                <a:latin typeface="+mn-lt"/>
              </a:rPr>
              <a:t>KHÔNG XỬ PHẠT</a:t>
            </a:r>
            <a:endParaRPr sz="23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18097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smtClean="0">
                <a:solidFill>
                  <a:srgbClr val="114454"/>
                </a:solidFill>
                <a:ea typeface="Nixie One"/>
                <a:cs typeface="Nixie One"/>
                <a:sym typeface="Nixie One"/>
              </a:rPr>
              <a:t>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trong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tình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thế</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cấp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thiết</a:t>
            </a:r>
            <a:endParaRPr sz="20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21</a:t>
            </a:fld>
            <a:endParaRPr/>
          </a:p>
        </p:txBody>
      </p:sp>
      <p:sp>
        <p:nvSpPr>
          <p:cNvPr id="13" name="Google Shape;126;p14"/>
          <p:cNvSpPr txBox="1"/>
          <p:nvPr/>
        </p:nvSpPr>
        <p:spPr>
          <a:xfrm>
            <a:off x="1143000" y="2421177"/>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smtClean="0">
                <a:solidFill>
                  <a:srgbClr val="114454"/>
                </a:solidFill>
                <a:ea typeface="Nixie One"/>
                <a:cs typeface="Nixie One"/>
                <a:sym typeface="Nixie One"/>
              </a:rPr>
              <a:t>Do </a:t>
            </a:r>
            <a:r>
              <a:rPr lang="en-US" sz="2000" dirty="0" err="1" smtClean="0">
                <a:solidFill>
                  <a:srgbClr val="114454"/>
                </a:solidFill>
                <a:ea typeface="Nixie One"/>
                <a:cs typeface="Nixie One"/>
                <a:sym typeface="Nixie One"/>
              </a:rPr>
              <a:t>phòng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vệ</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chính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đáng</a:t>
            </a:r>
            <a:endParaRPr sz="2000" dirty="0">
              <a:solidFill>
                <a:srgbClr val="114454"/>
              </a:solidFill>
              <a:ea typeface="Nixie One"/>
              <a:cs typeface="Nixie One"/>
              <a:sym typeface="Nixie One"/>
            </a:endParaRPr>
          </a:p>
        </p:txBody>
      </p:sp>
      <p:sp>
        <p:nvSpPr>
          <p:cNvPr id="14" name="Google Shape;126;p14"/>
          <p:cNvSpPr txBox="1"/>
          <p:nvPr/>
        </p:nvSpPr>
        <p:spPr>
          <a:xfrm>
            <a:off x="1143000" y="30289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smtClean="0">
                <a:solidFill>
                  <a:srgbClr val="114454"/>
                </a:solidFill>
                <a:ea typeface="Nixie One"/>
                <a:cs typeface="Nixie One"/>
                <a:sym typeface="Nixie One"/>
              </a:rPr>
              <a:t>Do </a:t>
            </a:r>
            <a:r>
              <a:rPr lang="en-US" sz="2000" dirty="0" err="1" smtClean="0">
                <a:solidFill>
                  <a:srgbClr val="114454"/>
                </a:solidFill>
                <a:ea typeface="Nixie One"/>
                <a:cs typeface="Nixie One"/>
                <a:sym typeface="Nixie One"/>
              </a:rPr>
              <a:t>sự</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bất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ngờ</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sự</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bất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khả</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kháng</a:t>
            </a:r>
            <a:endParaRPr sz="2000" dirty="0">
              <a:solidFill>
                <a:srgbClr val="114454"/>
              </a:solidFill>
              <a:ea typeface="Nixie One"/>
              <a:cs typeface="Nixie One"/>
              <a:sym typeface="Nixie One"/>
            </a:endParaRPr>
          </a:p>
        </p:txBody>
      </p:sp>
      <p:sp>
        <p:nvSpPr>
          <p:cNvPr id="15" name="Google Shape;126;p14"/>
          <p:cNvSpPr txBox="1"/>
          <p:nvPr/>
        </p:nvSpPr>
        <p:spPr>
          <a:xfrm>
            <a:off x="1143000" y="36385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không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có</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năng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lực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trách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nhiệm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a:t>
            </a:r>
            <a:endParaRPr sz="2000" dirty="0">
              <a:solidFill>
                <a:srgbClr val="114454"/>
              </a:solidFill>
              <a:ea typeface="Nixie One"/>
              <a:cs typeface="Nixie One"/>
              <a:sym typeface="Nixie One"/>
            </a:endParaRPr>
          </a:p>
        </p:txBody>
      </p:sp>
      <p:sp>
        <p:nvSpPr>
          <p:cNvPr id="16" name="Google Shape;126;p14"/>
          <p:cNvSpPr txBox="1"/>
          <p:nvPr/>
        </p:nvSpPr>
        <p:spPr>
          <a:xfrm>
            <a:off x="1143000" y="42481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chưa</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đủ</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tuổi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bị</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a:solidFill>
                  <a:srgbClr val="114454"/>
                </a:solidFill>
                <a:ea typeface="Nixie One"/>
                <a:cs typeface="Nixie One"/>
                <a:sym typeface="Nixie One"/>
              </a:rPr>
              <a:t> </a:t>
            </a:r>
            <a:r>
              <a:rPr lang="en-US" sz="2000" dirty="0" smtClean="0">
                <a:solidFill>
                  <a:srgbClr val="114454"/>
                </a:solidFill>
                <a:ea typeface="Nixie One"/>
                <a:cs typeface="Nixie One"/>
                <a:sym typeface="Nixie One"/>
              </a:rPr>
              <a:t>(</a:t>
            </a:r>
            <a:r>
              <a:rPr lang="en-US" sz="2000" dirty="0" err="1" smtClean="0">
                <a:solidFill>
                  <a:srgbClr val="114454"/>
                </a:solidFill>
                <a:ea typeface="Nixie One"/>
                <a:cs typeface="Nixie One"/>
                <a:sym typeface="Nixie One"/>
              </a:rPr>
              <a:t>dưới</a:t>
            </a:r>
            <a:r>
              <a:rPr lang="en-US" sz="2000" dirty="0" smtClean="0">
                <a:solidFill>
                  <a:srgbClr val="114454"/>
                </a:solidFill>
                <a:ea typeface="Nixie One"/>
                <a:cs typeface="Nixie One"/>
                <a:sym typeface="Nixie One"/>
              </a:rPr>
              <a:t> 16 </a:t>
            </a:r>
            <a:r>
              <a:rPr lang="en-US" sz="2000" dirty="0" err="1" smtClean="0">
                <a:solidFill>
                  <a:srgbClr val="114454"/>
                </a:solidFill>
                <a:ea typeface="Nixie One"/>
                <a:cs typeface="Nixie One"/>
                <a:sym typeface="Nixie One"/>
              </a:rPr>
              <a:t>tuổi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nếu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vô</a:t>
            </a:r>
            <a:r>
              <a:rPr lang="en-US" sz="2000" dirty="0" smtClean="0">
                <a:solidFill>
                  <a:srgbClr val="114454"/>
                </a:solidFill>
                <a:ea typeface="Nixie One"/>
                <a:cs typeface="Nixie One"/>
                <a:sym typeface="Nixie One"/>
              </a:rPr>
              <a:t> ý, </a:t>
            </a:r>
            <a:r>
              <a:rPr lang="en-US" sz="2000" dirty="0" err="1" smtClean="0">
                <a:solidFill>
                  <a:srgbClr val="114454"/>
                </a:solidFill>
                <a:ea typeface="Nixie One"/>
                <a:cs typeface="Nixie One"/>
                <a:sym typeface="Nixie One"/>
              </a:rPr>
              <a:t>dưới</a:t>
            </a:r>
            <a:r>
              <a:rPr lang="en-US" sz="2000" dirty="0" smtClean="0">
                <a:solidFill>
                  <a:srgbClr val="114454"/>
                </a:solidFill>
                <a:ea typeface="Nixie One"/>
                <a:cs typeface="Nixie One"/>
                <a:sym typeface="Nixie One"/>
              </a:rPr>
              <a:t> 14 </a:t>
            </a:r>
            <a:r>
              <a:rPr lang="en-US" sz="2000" dirty="0" err="1" smtClean="0">
                <a:solidFill>
                  <a:srgbClr val="114454"/>
                </a:solidFill>
                <a:ea typeface="Nixie One"/>
                <a:cs typeface="Nixie One"/>
                <a:sym typeface="Nixie One"/>
              </a:rPr>
              <a:t>tuổi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trong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mọi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trường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hợp</a:t>
            </a:r>
            <a:r>
              <a:rPr lang="en-US" sz="2000" dirty="0" smtClean="0">
                <a:solidFill>
                  <a:srgbClr val="114454"/>
                </a:solidFill>
                <a:ea typeface="Nixie One"/>
                <a:cs typeface="Nixie One"/>
                <a:sym typeface="Nixie One"/>
              </a:rPr>
              <a:t>)</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242906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295400" y="530725"/>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dirty="0" smtClean="0">
                <a:solidFill>
                  <a:srgbClr val="FFFF00"/>
                </a:solidFill>
                <a:latin typeface="+mn-lt"/>
              </a:rPr>
              <a:t>HÀNH VI CẤM</a:t>
            </a:r>
            <a:endParaRPr sz="23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4482" y="18097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Giữ</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lại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vụ</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có</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dấu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hiệu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tội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để</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VPHC</a:t>
            </a:r>
            <a:endParaRPr sz="20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22</a:t>
            </a:fld>
            <a:endParaRPr/>
          </a:p>
        </p:txBody>
      </p:sp>
      <p:sp>
        <p:nvSpPr>
          <p:cNvPr id="13" name="Google Shape;126;p14"/>
          <p:cNvSpPr txBox="1"/>
          <p:nvPr/>
        </p:nvSpPr>
        <p:spPr>
          <a:xfrm>
            <a:off x="1143000" y="2421177"/>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Sách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nhiễu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đòi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nhận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tiền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tài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sản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từ</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endParaRPr sz="2000" dirty="0">
              <a:solidFill>
                <a:srgbClr val="114454"/>
              </a:solidFill>
              <a:ea typeface="Nixie One"/>
              <a:cs typeface="Nixie One"/>
              <a:sym typeface="Nixie One"/>
            </a:endParaRPr>
          </a:p>
        </p:txBody>
      </p:sp>
      <p:sp>
        <p:nvSpPr>
          <p:cNvPr id="14" name="Google Shape;126;p14"/>
          <p:cNvSpPr txBox="1"/>
          <p:nvPr/>
        </p:nvSpPr>
        <p:spPr>
          <a:xfrm>
            <a:off x="1143000" y="30289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smtClean="0">
                <a:solidFill>
                  <a:srgbClr val="114454"/>
                </a:solidFill>
                <a:ea typeface="Nixie One"/>
                <a:cs typeface="Nixie One"/>
                <a:sym typeface="Nixie One"/>
              </a:rPr>
              <a:t>Dung </a:t>
            </a:r>
            <a:r>
              <a:rPr lang="en-US" sz="2000" dirty="0" err="1" smtClean="0">
                <a:solidFill>
                  <a:srgbClr val="114454"/>
                </a:solidFill>
                <a:ea typeface="Nixie One"/>
                <a:cs typeface="Nixie One"/>
                <a:sym typeface="Nixie One"/>
              </a:rPr>
              <a:t>túng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bao</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che</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hạn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chế</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của</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người</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phạm</a:t>
            </a:r>
            <a:endParaRPr sz="2000" dirty="0">
              <a:solidFill>
                <a:srgbClr val="114454"/>
              </a:solidFill>
              <a:ea typeface="Nixie One"/>
              <a:cs typeface="Nixie One"/>
              <a:sym typeface="Nixie One"/>
            </a:endParaRPr>
          </a:p>
        </p:txBody>
      </p:sp>
      <p:sp>
        <p:nvSpPr>
          <p:cNvPr id="15" name="Google Shape;126;p14"/>
          <p:cNvSpPr txBox="1"/>
          <p:nvPr/>
        </p:nvSpPr>
        <p:spPr>
          <a:xfrm>
            <a:off x="1143000" y="36385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smtClean="0">
                <a:solidFill>
                  <a:srgbClr val="114454"/>
                </a:solidFill>
                <a:ea typeface="Nixie One"/>
                <a:cs typeface="Nixie One"/>
                <a:sym typeface="Nixie One"/>
              </a:rPr>
              <a:t>Ban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trái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thẩm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về</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vi </a:t>
            </a:r>
            <a:r>
              <a:rPr lang="en-US" sz="2000" dirty="0" err="1" smtClean="0">
                <a:solidFill>
                  <a:srgbClr val="114454"/>
                </a:solidFill>
                <a:ea typeface="Nixie One"/>
                <a:cs typeface="Nixie One"/>
                <a:sym typeface="Nixie One"/>
              </a:rPr>
              <a:t>vi</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thẩm</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quyền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hình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thức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khắc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phục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hậu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quả</a:t>
            </a:r>
            <a:endParaRPr sz="2000" dirty="0">
              <a:solidFill>
                <a:srgbClr val="114454"/>
              </a:solidFill>
              <a:ea typeface="Nixie One"/>
              <a:cs typeface="Nixie One"/>
              <a:sym typeface="Nixie One"/>
            </a:endParaRPr>
          </a:p>
        </p:txBody>
      </p:sp>
      <p:sp>
        <p:nvSpPr>
          <p:cNvPr id="16" name="Google Shape;126;p14"/>
          <p:cNvSpPr txBox="1"/>
          <p:nvPr/>
        </p:nvSpPr>
        <p:spPr>
          <a:xfrm>
            <a:off x="1143000" y="44005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2000" dirty="0" err="1" smtClean="0">
                <a:solidFill>
                  <a:srgbClr val="114454"/>
                </a:solidFill>
                <a:ea typeface="Nixie One"/>
                <a:cs typeface="Nixie One"/>
                <a:sym typeface="Nixie One"/>
              </a:rPr>
              <a:t>Không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phạt</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không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dụng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khắc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phục</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hậu</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quả</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không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dụng</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biện</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pháp</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xử</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lý</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hành</a:t>
            </a:r>
            <a:r>
              <a:rPr lang="en-US" sz="2000" dirty="0" smtClean="0">
                <a:solidFill>
                  <a:srgbClr val="114454"/>
                </a:solidFill>
                <a:ea typeface="Nixie One"/>
                <a:cs typeface="Nixie One"/>
                <a:sym typeface="Nixie One"/>
              </a:rPr>
              <a:t> </a:t>
            </a:r>
            <a:r>
              <a:rPr lang="en-US" sz="2000" dirty="0" err="1" smtClean="0">
                <a:solidFill>
                  <a:srgbClr val="114454"/>
                </a:solidFill>
                <a:ea typeface="Nixie One"/>
                <a:cs typeface="Nixie One"/>
                <a:sym typeface="Nixie One"/>
              </a:rPr>
              <a:t>chính</a:t>
            </a:r>
            <a:endParaRPr sz="2000" dirty="0">
              <a:solidFill>
                <a:srgbClr val="114454"/>
              </a:solidFill>
              <a:ea typeface="Nixie One"/>
              <a:cs typeface="Nixie One"/>
              <a:sym typeface="Nixie One"/>
            </a:endParaRPr>
          </a:p>
        </p:txBody>
      </p:sp>
    </p:spTree>
    <p:extLst>
      <p:ext uri="{BB962C8B-B14F-4D97-AF65-F5344CB8AC3E}">
        <p14:creationId xmlns:p14="http://schemas.microsoft.com/office/powerpoint/2010/main" val="309794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 grpId="0" animBg="1"/>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295400" y="530725"/>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dirty="0" smtClean="0">
                <a:solidFill>
                  <a:srgbClr val="FFFF00"/>
                </a:solidFill>
                <a:latin typeface="+mn-lt"/>
              </a:rPr>
              <a:t>HÀNH VI CẤM</a:t>
            </a:r>
            <a:endParaRPr sz="23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6570" y="1733550"/>
            <a:ext cx="6934200" cy="6096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kịp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nghiêm</a:t>
            </a:r>
            <a:r>
              <a:rPr lang="en-US" sz="1900" dirty="0" smtClean="0">
                <a:solidFill>
                  <a:srgbClr val="114454"/>
                </a:solidFill>
                <a:ea typeface="Nixie One"/>
                <a:cs typeface="Nixie One"/>
                <a:sym typeface="Nixie One"/>
              </a:rPr>
              <a:t> minh,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đúng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thủ</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tục</a:t>
            </a:r>
            <a:endParaRPr sz="19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23</a:t>
            </a:fld>
            <a:endParaRPr/>
          </a:p>
        </p:txBody>
      </p:sp>
      <p:sp>
        <p:nvSpPr>
          <p:cNvPr id="13" name="Google Shape;126;p14"/>
          <p:cNvSpPr txBox="1"/>
          <p:nvPr/>
        </p:nvSpPr>
        <p:spPr>
          <a:xfrm>
            <a:off x="1156570" y="2495550"/>
            <a:ext cx="6934200" cy="607774"/>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hình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biện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khắc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phục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hậu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quả</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đúng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đầy</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đủ</a:t>
            </a:r>
            <a:endParaRPr sz="1900" dirty="0">
              <a:solidFill>
                <a:srgbClr val="114454"/>
              </a:solidFill>
              <a:ea typeface="Nixie One"/>
              <a:cs typeface="Nixie One"/>
              <a:sym typeface="Nixie One"/>
            </a:endParaRPr>
          </a:p>
        </p:txBody>
      </p:sp>
      <p:sp>
        <p:nvSpPr>
          <p:cNvPr id="14" name="Google Shape;126;p14"/>
          <p:cNvSpPr txBox="1"/>
          <p:nvPr/>
        </p:nvSpPr>
        <p:spPr>
          <a:xfrm>
            <a:off x="1176403" y="3257550"/>
            <a:ext cx="6934200"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smtClean="0">
                <a:solidFill>
                  <a:srgbClr val="114454"/>
                </a:solidFill>
                <a:ea typeface="Nixie One"/>
                <a:cs typeface="Nixie One"/>
                <a:sym typeface="Nixie One"/>
              </a:rPr>
              <a:t>Can </a:t>
            </a:r>
            <a:r>
              <a:rPr lang="en-US" sz="1900" dirty="0" err="1" smtClean="0">
                <a:solidFill>
                  <a:srgbClr val="114454"/>
                </a:solidFill>
                <a:ea typeface="Nixie One"/>
                <a:cs typeface="Nixie One"/>
                <a:sym typeface="Nixie One"/>
              </a:rPr>
              <a:t>thiệp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trái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luật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vào</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lý</a:t>
            </a:r>
            <a:r>
              <a:rPr lang="en-US" sz="1900" dirty="0" smtClean="0">
                <a:solidFill>
                  <a:srgbClr val="114454"/>
                </a:solidFill>
                <a:ea typeface="Nixie One"/>
                <a:cs typeface="Nixie One"/>
                <a:sym typeface="Nixie One"/>
              </a:rPr>
              <a:t> vi </a:t>
            </a:r>
            <a:r>
              <a:rPr lang="en-US" sz="1900" dirty="0" err="1" smtClean="0">
                <a:solidFill>
                  <a:srgbClr val="114454"/>
                </a:solidFill>
                <a:ea typeface="Nixie One"/>
                <a:cs typeface="Nixie One"/>
                <a:sym typeface="Nixie One"/>
              </a:rPr>
              <a:t>phạm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hành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chính</a:t>
            </a:r>
            <a:endParaRPr sz="1900" dirty="0">
              <a:solidFill>
                <a:srgbClr val="114454"/>
              </a:solidFill>
              <a:ea typeface="Nixie One"/>
              <a:cs typeface="Nixie One"/>
              <a:sym typeface="Nixie One"/>
            </a:endParaRPr>
          </a:p>
        </p:txBody>
      </p:sp>
      <p:sp>
        <p:nvSpPr>
          <p:cNvPr id="15" name="Google Shape;126;p14"/>
          <p:cNvSpPr txBox="1"/>
          <p:nvPr/>
        </p:nvSpPr>
        <p:spPr>
          <a:xfrm>
            <a:off x="1155525" y="3867150"/>
            <a:ext cx="6955077"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Kéo</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dài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hạn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biện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lý</a:t>
            </a:r>
            <a:r>
              <a:rPr lang="en-US" sz="1900" dirty="0" smtClean="0">
                <a:solidFill>
                  <a:srgbClr val="114454"/>
                </a:solidFill>
                <a:ea typeface="Nixie One"/>
                <a:cs typeface="Nixie One"/>
                <a:sym typeface="Nixie One"/>
              </a:rPr>
              <a:t> VPHC</a:t>
            </a:r>
            <a:endParaRPr sz="1900" dirty="0">
              <a:solidFill>
                <a:srgbClr val="114454"/>
              </a:solidFill>
              <a:ea typeface="Nixie One"/>
              <a:cs typeface="Nixie One"/>
              <a:sym typeface="Nixie One"/>
            </a:endParaRPr>
          </a:p>
        </p:txBody>
      </p:sp>
      <p:sp>
        <p:nvSpPr>
          <p:cNvPr id="16" name="Google Shape;126;p14"/>
          <p:cNvSpPr txBox="1"/>
          <p:nvPr/>
        </p:nvSpPr>
        <p:spPr>
          <a:xfrm>
            <a:off x="1142999" y="4476750"/>
            <a:ext cx="6967603" cy="4572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Sử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tiền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được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từ</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trái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định</a:t>
            </a:r>
            <a:endParaRPr sz="1900" dirty="0">
              <a:solidFill>
                <a:srgbClr val="114454"/>
              </a:solidFill>
              <a:ea typeface="Nixie One"/>
              <a:cs typeface="Nixie One"/>
              <a:sym typeface="Nixie One"/>
            </a:endParaRPr>
          </a:p>
        </p:txBody>
      </p:sp>
    </p:spTree>
    <p:extLst>
      <p:ext uri="{BB962C8B-B14F-4D97-AF65-F5344CB8AC3E}">
        <p14:creationId xmlns:p14="http://schemas.microsoft.com/office/powerpoint/2010/main" val="63442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295400" y="530725"/>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300" dirty="0" smtClean="0">
                <a:solidFill>
                  <a:srgbClr val="FFFF00"/>
                </a:solidFill>
                <a:latin typeface="+mn-lt"/>
              </a:rPr>
              <a:t>HÀNH VI CẤM</a:t>
            </a:r>
            <a:endParaRPr sz="23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6570" y="1733550"/>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Giả</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mạo</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làm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sai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lệch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hồ</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sơ</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endParaRPr sz="19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24</a:t>
            </a:fld>
            <a:endParaRPr/>
          </a:p>
        </p:txBody>
      </p:sp>
      <p:sp>
        <p:nvSpPr>
          <p:cNvPr id="13" name="Google Shape;126;p14"/>
          <p:cNvSpPr txBox="1"/>
          <p:nvPr/>
        </p:nvSpPr>
        <p:spPr>
          <a:xfrm>
            <a:off x="1156570" y="2799436"/>
            <a:ext cx="6934200" cy="686713"/>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Xâm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tính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mạng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sức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khỏe</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danh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dự</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nhân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người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bị</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endParaRPr sz="1900" dirty="0">
              <a:solidFill>
                <a:srgbClr val="114454"/>
              </a:solidFill>
              <a:ea typeface="Nixie One"/>
              <a:cs typeface="Nixie One"/>
              <a:sym typeface="Nixie One"/>
            </a:endParaRPr>
          </a:p>
        </p:txBody>
      </p:sp>
      <p:sp>
        <p:nvSpPr>
          <p:cNvPr id="14" name="Google Shape;126;p14"/>
          <p:cNvSpPr txBox="1"/>
          <p:nvPr/>
        </p:nvSpPr>
        <p:spPr>
          <a:xfrm>
            <a:off x="1176403" y="4019550"/>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Chống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đối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trốn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tránh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trì</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hoãn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cản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trở</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chấp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hành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quyết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định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endParaRPr sz="1900" dirty="0">
              <a:solidFill>
                <a:srgbClr val="114454"/>
              </a:solidFill>
              <a:ea typeface="Nixie One"/>
              <a:cs typeface="Nixie One"/>
              <a:sym typeface="Nixie One"/>
            </a:endParaRPr>
          </a:p>
        </p:txBody>
      </p:sp>
    </p:spTree>
    <p:extLst>
      <p:ext uri="{BB962C8B-B14F-4D97-AF65-F5344CB8AC3E}">
        <p14:creationId xmlns:p14="http://schemas.microsoft.com/office/powerpoint/2010/main" val="180950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BỒI THƯỜNG </a:t>
            </a:r>
          </a:p>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THIỆT HẠI</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25</a:t>
            </a:fld>
            <a:endParaRPr/>
          </a:p>
        </p:txBody>
      </p:sp>
      <p:sp>
        <p:nvSpPr>
          <p:cNvPr id="2" name="TextBox 1"/>
          <p:cNvSpPr txBox="1"/>
          <p:nvPr/>
        </p:nvSpPr>
        <p:spPr>
          <a:xfrm>
            <a:off x="3866367" y="1073872"/>
            <a:ext cx="4953000" cy="2677656"/>
          </a:xfrm>
          <a:prstGeom prst="rect">
            <a:avLst/>
          </a:prstGeom>
          <a:noFill/>
        </p:spPr>
        <p:txBody>
          <a:bodyPr wrap="square" rtlCol="0">
            <a:spAutoFit/>
          </a:bodyPr>
          <a:lstStyle/>
          <a:p>
            <a:pPr marL="285750" indent="-285750">
              <a:buBlip>
                <a:blip r:embed="rId3"/>
              </a:buBlip>
            </a:pPr>
            <a:r>
              <a:rPr lang="vi-VN" sz="2400" dirty="0" smtClean="0"/>
              <a:t>Ngườ</a:t>
            </a:r>
            <a:r>
              <a:rPr lang="en-US" sz="2400" dirty="0" smtClean="0"/>
              <a:t>i vi </a:t>
            </a:r>
            <a:r>
              <a:rPr lang="en-US" sz="2400" dirty="0" err="1" smtClean="0"/>
              <a:t>phạm</a:t>
            </a:r>
            <a:r>
              <a:rPr lang="en-US" sz="2400" dirty="0" smtClean="0"/>
              <a:t> </a:t>
            </a:r>
            <a:r>
              <a:rPr lang="en-US" sz="2400" dirty="0" err="1" smtClean="0"/>
              <a:t>nếu</a:t>
            </a:r>
            <a:r>
              <a:rPr lang="en-US" sz="2400" dirty="0" smtClean="0"/>
              <a:t> </a:t>
            </a:r>
            <a:r>
              <a:rPr lang="en-US" sz="2400" dirty="0" err="1" smtClean="0"/>
              <a:t>gây</a:t>
            </a:r>
            <a:r>
              <a:rPr lang="en-US" sz="2400" dirty="0" smtClean="0"/>
              <a:t> </a:t>
            </a:r>
            <a:r>
              <a:rPr lang="en-US" sz="2400" dirty="0" err="1" smtClean="0"/>
              <a:t>thiệt</a:t>
            </a:r>
            <a:r>
              <a:rPr lang="en-US" sz="2400" dirty="0" smtClean="0"/>
              <a:t> </a:t>
            </a:r>
            <a:r>
              <a:rPr lang="en-US" sz="2400" dirty="0" err="1" smtClean="0"/>
              <a:t>hại</a:t>
            </a:r>
            <a:r>
              <a:rPr lang="en-US" sz="2400" dirty="0" smtClean="0"/>
              <a:t> </a:t>
            </a:r>
            <a:r>
              <a:rPr lang="en-US" sz="2400" dirty="0" err="1" smtClean="0"/>
              <a:t>phải</a:t>
            </a:r>
            <a:r>
              <a:rPr lang="en-US" sz="2400" dirty="0" smtClean="0"/>
              <a:t> </a:t>
            </a:r>
            <a:r>
              <a:rPr lang="en-US" sz="2400" dirty="0" err="1" smtClean="0"/>
              <a:t>bồi</a:t>
            </a:r>
            <a:r>
              <a:rPr lang="en-US" sz="2400" dirty="0" smtClean="0"/>
              <a:t> </a:t>
            </a:r>
            <a:r>
              <a:rPr lang="en-US" sz="2400" dirty="0" err="1" smtClean="0"/>
              <a:t>thường</a:t>
            </a:r>
            <a:r>
              <a:rPr lang="en-US" sz="2400" dirty="0" smtClean="0"/>
              <a:t> </a:t>
            </a:r>
            <a:r>
              <a:rPr lang="en-US" sz="2400" dirty="0" err="1" smtClean="0"/>
              <a:t>theo</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Luật</a:t>
            </a:r>
            <a:r>
              <a:rPr lang="en-US" sz="2400" dirty="0" smtClean="0"/>
              <a:t> </a:t>
            </a:r>
            <a:r>
              <a:rPr lang="en-US" sz="2400" dirty="0" err="1" smtClean="0"/>
              <a:t>Dân</a:t>
            </a:r>
            <a:r>
              <a:rPr lang="en-US" sz="2400" dirty="0" smtClean="0"/>
              <a:t> </a:t>
            </a:r>
            <a:r>
              <a:rPr lang="en-US" sz="2400" dirty="0" err="1" smtClean="0"/>
              <a:t>sự</a:t>
            </a:r>
            <a:endParaRPr lang="en-US" sz="2400" dirty="0" smtClean="0"/>
          </a:p>
          <a:p>
            <a:pPr marL="285750" indent="-285750">
              <a:buBlip>
                <a:blip r:embed="rId3"/>
              </a:buBlip>
            </a:pPr>
            <a:endParaRPr lang="en-US" sz="2400" dirty="0" smtClean="0"/>
          </a:p>
          <a:p>
            <a:pPr marL="285750" indent="-285750">
              <a:buBlip>
                <a:blip r:embed="rId3"/>
              </a:buBlip>
            </a:pPr>
            <a:r>
              <a:rPr lang="en-US" sz="2400" dirty="0" err="1" smtClean="0"/>
              <a:t>Người</a:t>
            </a:r>
            <a:r>
              <a:rPr lang="en-US" sz="2400" dirty="0" smtClean="0"/>
              <a:t> </a:t>
            </a:r>
            <a:r>
              <a:rPr lang="en-US" sz="2400" dirty="0" err="1" smtClean="0"/>
              <a:t>xử</a:t>
            </a:r>
            <a:r>
              <a:rPr lang="en-US" sz="2400" dirty="0" smtClean="0"/>
              <a:t> </a:t>
            </a:r>
            <a:r>
              <a:rPr lang="en-US" sz="2400" dirty="0" err="1" smtClean="0"/>
              <a:t>lý</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gây</a:t>
            </a:r>
            <a:r>
              <a:rPr lang="en-US" sz="2400" dirty="0" smtClean="0"/>
              <a:t> </a:t>
            </a:r>
            <a:r>
              <a:rPr lang="en-US" sz="2400" dirty="0" err="1" smtClean="0"/>
              <a:t>thiệt</a:t>
            </a:r>
            <a:r>
              <a:rPr lang="en-US" sz="2400" dirty="0" smtClean="0"/>
              <a:t> </a:t>
            </a:r>
            <a:r>
              <a:rPr lang="en-US" sz="2400" dirty="0" err="1" smtClean="0"/>
              <a:t>hại</a:t>
            </a:r>
            <a:r>
              <a:rPr lang="en-US" sz="2400" dirty="0" smtClean="0"/>
              <a:t> </a:t>
            </a:r>
            <a:r>
              <a:rPr lang="en-US" sz="2400" dirty="0" err="1" smtClean="0"/>
              <a:t>phải</a:t>
            </a:r>
            <a:r>
              <a:rPr lang="en-US" sz="2400" dirty="0" smtClean="0"/>
              <a:t> </a:t>
            </a:r>
            <a:r>
              <a:rPr lang="en-US" sz="2400" dirty="0" err="1" smtClean="0"/>
              <a:t>bồi</a:t>
            </a:r>
            <a:r>
              <a:rPr lang="en-US" sz="2400" dirty="0" smtClean="0"/>
              <a:t> </a:t>
            </a:r>
            <a:r>
              <a:rPr lang="en-US" sz="2400" dirty="0" err="1" smtClean="0"/>
              <a:t>thường</a:t>
            </a:r>
            <a:r>
              <a:rPr lang="en-US" sz="2400" dirty="0" smtClean="0"/>
              <a:t> </a:t>
            </a:r>
            <a:r>
              <a:rPr lang="en-US" sz="2400" dirty="0" err="1" smtClean="0"/>
              <a:t>theo</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của</a:t>
            </a:r>
            <a:r>
              <a:rPr lang="en-US" sz="2400" dirty="0" smtClean="0"/>
              <a:t> </a:t>
            </a:r>
            <a:r>
              <a:rPr lang="en-US" sz="2400" dirty="0" err="1" smtClean="0"/>
              <a:t>pháp</a:t>
            </a:r>
            <a:r>
              <a:rPr lang="en-US" sz="2400" dirty="0" smtClean="0"/>
              <a:t> </a:t>
            </a:r>
            <a:r>
              <a:rPr lang="en-US" sz="2400" dirty="0" err="1" smtClean="0"/>
              <a:t>luật</a:t>
            </a:r>
            <a:endParaRPr lang="en-US" sz="2400" dirty="0"/>
          </a:p>
        </p:txBody>
      </p:sp>
    </p:spTree>
    <p:extLst>
      <p:ext uri="{BB962C8B-B14F-4D97-AF65-F5344CB8AC3E}">
        <p14:creationId xmlns:p14="http://schemas.microsoft.com/office/powerpoint/2010/main" val="341508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Khiếu</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nại</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tố</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cáo</a:t>
            </a:r>
            <a:r>
              <a:rPr lang="en-US" sz="2200" b="1" dirty="0" smtClean="0">
                <a:solidFill>
                  <a:srgbClr val="FFFF00"/>
                </a:solidFill>
                <a:latin typeface="+mn-lt"/>
                <a:ea typeface="Roboto Slab"/>
                <a:cs typeface="Roboto Slab"/>
                <a:sym typeface="Roboto Slab"/>
              </a:rPr>
              <a:t> </a:t>
            </a:r>
          </a:p>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trong</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xử</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phạt</a:t>
            </a:r>
            <a:r>
              <a:rPr lang="en-US" sz="2200" b="1" dirty="0" smtClean="0">
                <a:solidFill>
                  <a:srgbClr val="FFFF00"/>
                </a:solidFill>
                <a:latin typeface="+mn-lt"/>
                <a:ea typeface="Roboto Slab"/>
                <a:cs typeface="Roboto Slab"/>
                <a:sym typeface="Roboto Slab"/>
              </a:rPr>
              <a:t> vi </a:t>
            </a:r>
            <a:r>
              <a:rPr lang="en-US" sz="2200" b="1" dirty="0" err="1" smtClean="0">
                <a:solidFill>
                  <a:srgbClr val="FFFF00"/>
                </a:solidFill>
                <a:latin typeface="+mn-lt"/>
                <a:ea typeface="Roboto Slab"/>
                <a:cs typeface="Roboto Slab"/>
                <a:sym typeface="Roboto Slab"/>
              </a:rPr>
              <a:t>phạm</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hành</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chính</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26</a:t>
            </a:fld>
            <a:endParaRPr/>
          </a:p>
        </p:txBody>
      </p:sp>
      <p:sp>
        <p:nvSpPr>
          <p:cNvPr id="2" name="TextBox 1"/>
          <p:cNvSpPr txBox="1"/>
          <p:nvPr/>
        </p:nvSpPr>
        <p:spPr>
          <a:xfrm>
            <a:off x="3810000" y="742950"/>
            <a:ext cx="4953000" cy="3277820"/>
          </a:xfrm>
          <a:prstGeom prst="rect">
            <a:avLst/>
          </a:prstGeom>
          <a:noFill/>
        </p:spPr>
        <p:txBody>
          <a:bodyPr wrap="square" rtlCol="0">
            <a:spAutoFit/>
          </a:bodyPr>
          <a:lstStyle/>
          <a:p>
            <a:pPr marL="285750" indent="-285750">
              <a:buBlip>
                <a:blip r:embed="rId3"/>
              </a:buBlip>
            </a:pPr>
            <a:r>
              <a:rPr lang="en-US" sz="2300" dirty="0" err="1" smtClean="0"/>
              <a:t>Quyền</a:t>
            </a:r>
            <a:r>
              <a:rPr lang="en-US" sz="2300" dirty="0" smtClean="0"/>
              <a:t> </a:t>
            </a:r>
            <a:r>
              <a:rPr lang="en-US" sz="2300" dirty="0" err="1" smtClean="0"/>
              <a:t>khiếu</a:t>
            </a:r>
            <a:r>
              <a:rPr lang="en-US" sz="2300" dirty="0" smtClean="0"/>
              <a:t> </a:t>
            </a:r>
            <a:r>
              <a:rPr lang="en-US" sz="2300" dirty="0" err="1" smtClean="0"/>
              <a:t>nại</a:t>
            </a:r>
            <a:r>
              <a:rPr lang="en-US" sz="2300" dirty="0" smtClean="0"/>
              <a:t>, </a:t>
            </a:r>
            <a:r>
              <a:rPr lang="en-US" sz="2300" dirty="0" err="1" smtClean="0"/>
              <a:t>tố</a:t>
            </a:r>
            <a:r>
              <a:rPr lang="en-US" sz="2300" dirty="0" smtClean="0"/>
              <a:t> </a:t>
            </a:r>
            <a:r>
              <a:rPr lang="en-US" sz="2300" dirty="0" err="1" smtClean="0"/>
              <a:t>cáo</a:t>
            </a:r>
            <a:r>
              <a:rPr lang="en-US" sz="2300" dirty="0" smtClean="0"/>
              <a:t> </a:t>
            </a:r>
            <a:r>
              <a:rPr lang="en-US" sz="2300" dirty="0" err="1" smtClean="0"/>
              <a:t>theo</a:t>
            </a:r>
            <a:r>
              <a:rPr lang="en-US" sz="2300" dirty="0" smtClean="0"/>
              <a:t> </a:t>
            </a:r>
            <a:r>
              <a:rPr lang="en-US" sz="2300" dirty="0" err="1" smtClean="0"/>
              <a:t>luật</a:t>
            </a:r>
            <a:r>
              <a:rPr lang="en-US" sz="2300" dirty="0" smtClean="0"/>
              <a:t> </a:t>
            </a:r>
            <a:r>
              <a:rPr lang="en-US" sz="2300" dirty="0" err="1" smtClean="0"/>
              <a:t>Khiếu</a:t>
            </a:r>
            <a:r>
              <a:rPr lang="en-US" sz="2300" dirty="0" smtClean="0"/>
              <a:t> </a:t>
            </a:r>
            <a:r>
              <a:rPr lang="en-US" sz="2300" dirty="0" err="1" smtClean="0"/>
              <a:t>nại</a:t>
            </a:r>
            <a:r>
              <a:rPr lang="en-US" sz="2300" dirty="0" smtClean="0"/>
              <a:t>, </a:t>
            </a:r>
            <a:r>
              <a:rPr lang="en-US" sz="2300" dirty="0" err="1" smtClean="0"/>
              <a:t>Tố</a:t>
            </a:r>
            <a:r>
              <a:rPr lang="en-US" sz="2300" dirty="0" smtClean="0"/>
              <a:t> </a:t>
            </a:r>
            <a:r>
              <a:rPr lang="en-US" sz="2300" dirty="0" err="1" smtClean="0"/>
              <a:t>cáo</a:t>
            </a:r>
            <a:endParaRPr lang="en-US" sz="2300" dirty="0" smtClean="0"/>
          </a:p>
          <a:p>
            <a:pPr marL="285750" indent="-285750">
              <a:buBlip>
                <a:blip r:embed="rId3"/>
              </a:buBlip>
            </a:pPr>
            <a:endParaRPr lang="en-US" sz="2300" dirty="0" smtClean="0"/>
          </a:p>
          <a:p>
            <a:pPr marL="285750" indent="-285750">
              <a:buBlip>
                <a:blip r:embed="rId3"/>
              </a:buBlip>
            </a:pPr>
            <a:r>
              <a:rPr lang="en-US" sz="2300" dirty="0" err="1" smtClean="0"/>
              <a:t>Trong</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giải</a:t>
            </a:r>
            <a:r>
              <a:rPr lang="en-US" sz="2300" dirty="0" smtClean="0"/>
              <a:t> </a:t>
            </a:r>
            <a:r>
              <a:rPr lang="en-US" sz="2300" dirty="0" err="1" smtClean="0"/>
              <a:t>quyết</a:t>
            </a:r>
            <a:r>
              <a:rPr lang="en-US" sz="2300" dirty="0" smtClean="0"/>
              <a:t>, </a:t>
            </a:r>
            <a:r>
              <a:rPr lang="en-US" sz="2300" dirty="0" err="1" smtClean="0"/>
              <a:t>nếu</a:t>
            </a:r>
            <a:r>
              <a:rPr lang="en-US" sz="2300" dirty="0" smtClean="0"/>
              <a:t> </a:t>
            </a:r>
            <a:r>
              <a:rPr lang="en-US" sz="2300" dirty="0" err="1" smtClean="0"/>
              <a:t>xét</a:t>
            </a:r>
            <a:r>
              <a:rPr lang="en-US" sz="2300" dirty="0" smtClean="0"/>
              <a:t> </a:t>
            </a:r>
            <a:r>
              <a:rPr lang="en-US" sz="2300" dirty="0" err="1" smtClean="0"/>
              <a:t>thấy</a:t>
            </a:r>
            <a:r>
              <a:rPr lang="en-US" sz="2300" dirty="0" smtClean="0"/>
              <a:t> </a:t>
            </a:r>
            <a:r>
              <a:rPr lang="en-US" sz="2300" dirty="0" err="1" smtClean="0"/>
              <a:t>việc</a:t>
            </a:r>
            <a:r>
              <a:rPr lang="en-US" sz="2300" dirty="0" smtClean="0"/>
              <a:t> </a:t>
            </a:r>
            <a:r>
              <a:rPr lang="en-US" sz="2300" dirty="0" err="1" smtClean="0"/>
              <a:t>thi</a:t>
            </a:r>
            <a:r>
              <a:rPr lang="en-US" sz="2300" dirty="0" smtClean="0"/>
              <a:t> </a:t>
            </a:r>
            <a:r>
              <a:rPr lang="en-US" sz="2300" dirty="0" err="1" smtClean="0"/>
              <a:t>hành</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xử</a:t>
            </a:r>
            <a:r>
              <a:rPr lang="en-US" sz="2300" dirty="0" smtClean="0"/>
              <a:t> </a:t>
            </a:r>
            <a:r>
              <a:rPr lang="en-US" sz="2300" dirty="0" err="1" smtClean="0"/>
              <a:t>phạt</a:t>
            </a:r>
            <a:r>
              <a:rPr lang="en-US" sz="2300" dirty="0" smtClean="0"/>
              <a:t> VPHC </a:t>
            </a:r>
            <a:r>
              <a:rPr lang="en-US" sz="2300" dirty="0" err="1" smtClean="0"/>
              <a:t>gây</a:t>
            </a:r>
            <a:r>
              <a:rPr lang="en-US" sz="2300" dirty="0" smtClean="0"/>
              <a:t> </a:t>
            </a:r>
            <a:r>
              <a:rPr lang="en-US" sz="2300" dirty="0" err="1" smtClean="0"/>
              <a:t>hậu</a:t>
            </a:r>
            <a:r>
              <a:rPr lang="en-US" sz="2300" dirty="0" smtClean="0"/>
              <a:t> </a:t>
            </a:r>
            <a:r>
              <a:rPr lang="en-US" sz="2300" dirty="0" err="1" smtClean="0"/>
              <a:t>quả</a:t>
            </a:r>
            <a:r>
              <a:rPr lang="en-US" sz="2300" dirty="0" smtClean="0"/>
              <a:t> </a:t>
            </a:r>
            <a:r>
              <a:rPr lang="en-US" sz="2300" dirty="0" err="1" smtClean="0"/>
              <a:t>khó</a:t>
            </a:r>
            <a:r>
              <a:rPr lang="en-US" sz="2300" dirty="0" smtClean="0"/>
              <a:t> </a:t>
            </a:r>
            <a:r>
              <a:rPr lang="en-US" sz="2300" dirty="0" err="1" smtClean="0"/>
              <a:t>khắc</a:t>
            </a:r>
            <a:r>
              <a:rPr lang="en-US" sz="2300" dirty="0" smtClean="0"/>
              <a:t> </a:t>
            </a:r>
            <a:r>
              <a:rPr lang="en-US" sz="2300" dirty="0" err="1" smtClean="0"/>
              <a:t>phục</a:t>
            </a:r>
            <a:r>
              <a:rPr lang="en-US" sz="2300" dirty="0" smtClean="0"/>
              <a:t>, </a:t>
            </a:r>
            <a:r>
              <a:rPr lang="en-US" sz="2300" dirty="0" err="1" smtClean="0"/>
              <a:t>người</a:t>
            </a:r>
            <a:r>
              <a:rPr lang="en-US" sz="2300" dirty="0" smtClean="0"/>
              <a:t> </a:t>
            </a:r>
            <a:r>
              <a:rPr lang="en-US" sz="2300" dirty="0" err="1" smtClean="0"/>
              <a:t>giải</a:t>
            </a:r>
            <a:r>
              <a:rPr lang="en-US" sz="2300" dirty="0" smtClean="0"/>
              <a:t> </a:t>
            </a:r>
            <a:r>
              <a:rPr lang="en-US" sz="2300" dirty="0" err="1" smtClean="0"/>
              <a:t>quyết</a:t>
            </a:r>
            <a:r>
              <a:rPr lang="en-US" sz="2300" dirty="0" smtClean="0"/>
              <a:t> </a:t>
            </a:r>
            <a:r>
              <a:rPr lang="en-US" sz="2300" dirty="0" err="1" smtClean="0"/>
              <a:t>khiếu</a:t>
            </a:r>
            <a:r>
              <a:rPr lang="en-US" sz="2300" dirty="0" smtClean="0"/>
              <a:t> </a:t>
            </a:r>
            <a:r>
              <a:rPr lang="en-US" sz="2300" dirty="0" err="1" smtClean="0"/>
              <a:t>nại</a:t>
            </a:r>
            <a:r>
              <a:rPr lang="en-US" sz="2300" dirty="0" smtClean="0"/>
              <a:t> </a:t>
            </a:r>
            <a:r>
              <a:rPr lang="en-US" sz="2300" dirty="0" err="1" smtClean="0"/>
              <a:t>phải</a:t>
            </a:r>
            <a:r>
              <a:rPr lang="en-US" sz="2300" dirty="0" smtClean="0"/>
              <a:t> </a:t>
            </a:r>
            <a:r>
              <a:rPr lang="en-US" sz="2300" dirty="0" err="1" smtClean="0"/>
              <a:t>ra</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tạm</a:t>
            </a:r>
            <a:r>
              <a:rPr lang="en-US" sz="2300" dirty="0" smtClean="0"/>
              <a:t> </a:t>
            </a:r>
            <a:r>
              <a:rPr lang="en-US" sz="2300" dirty="0" err="1" smtClean="0"/>
              <a:t>đình</a:t>
            </a:r>
            <a:r>
              <a:rPr lang="en-US" sz="2300" dirty="0" smtClean="0"/>
              <a:t> </a:t>
            </a:r>
            <a:r>
              <a:rPr lang="en-US" sz="2300" dirty="0" err="1" smtClean="0"/>
              <a:t>chỉ</a:t>
            </a:r>
            <a:r>
              <a:rPr lang="en-US" sz="2300" dirty="0" smtClean="0"/>
              <a:t> </a:t>
            </a:r>
            <a:r>
              <a:rPr lang="en-US" sz="2300" dirty="0" err="1" smtClean="0"/>
              <a:t>việc</a:t>
            </a:r>
            <a:r>
              <a:rPr lang="en-US" sz="2300" dirty="0" smtClean="0"/>
              <a:t> </a:t>
            </a:r>
            <a:r>
              <a:rPr lang="en-US" sz="2300" dirty="0" err="1" smtClean="0"/>
              <a:t>thi</a:t>
            </a:r>
            <a:r>
              <a:rPr lang="en-US" sz="2300" dirty="0" smtClean="0"/>
              <a:t> </a:t>
            </a:r>
            <a:r>
              <a:rPr lang="en-US" sz="2300" dirty="0" err="1" smtClean="0"/>
              <a:t>hành</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đó</a:t>
            </a:r>
            <a:endParaRPr lang="en-US" sz="2300" dirty="0"/>
          </a:p>
        </p:txBody>
      </p:sp>
    </p:spTree>
    <p:extLst>
      <p:ext uri="{BB962C8B-B14F-4D97-AF65-F5344CB8AC3E}">
        <p14:creationId xmlns:p14="http://schemas.microsoft.com/office/powerpoint/2010/main" val="296479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Áp</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dụng</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luật</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ngoài</a:t>
            </a:r>
            <a:r>
              <a:rPr lang="en-US" sz="2200" b="1" dirty="0" smtClean="0">
                <a:solidFill>
                  <a:srgbClr val="FFFF00"/>
                </a:solidFill>
                <a:latin typeface="+mn-lt"/>
                <a:ea typeface="Roboto Slab"/>
                <a:cs typeface="Roboto Slab"/>
                <a:sym typeface="Roboto Slab"/>
              </a:rPr>
              <a:t> </a:t>
            </a:r>
          </a:p>
          <a:p>
            <a:pPr marL="0" lvl="0" indent="0" algn="ctr" rtl="0">
              <a:spcBef>
                <a:spcPts val="0"/>
              </a:spcBef>
              <a:spcAft>
                <a:spcPts val="0"/>
              </a:spcAft>
              <a:buNone/>
            </a:pPr>
            <a:r>
              <a:rPr lang="en-US" sz="2200" b="1" dirty="0" err="1" smtClean="0">
                <a:solidFill>
                  <a:srgbClr val="FFFF00"/>
                </a:solidFill>
                <a:latin typeface="+mn-lt"/>
                <a:ea typeface="Roboto Slab"/>
                <a:cs typeface="Roboto Slab"/>
                <a:sym typeface="Roboto Slab"/>
              </a:rPr>
              <a:t>lãnh</a:t>
            </a:r>
            <a:r>
              <a:rPr lang="en-US" sz="2200" b="1" dirty="0" smtClean="0">
                <a:solidFill>
                  <a:srgbClr val="FFFF00"/>
                </a:solidFill>
                <a:latin typeface="+mn-lt"/>
                <a:ea typeface="Roboto Slab"/>
                <a:cs typeface="Roboto Slab"/>
                <a:sym typeface="Roboto Slab"/>
              </a:rPr>
              <a:t> </a:t>
            </a:r>
            <a:r>
              <a:rPr lang="en-US" sz="2200" b="1" dirty="0" err="1" smtClean="0">
                <a:solidFill>
                  <a:srgbClr val="FFFF00"/>
                </a:solidFill>
                <a:latin typeface="+mn-lt"/>
                <a:ea typeface="Roboto Slab"/>
                <a:cs typeface="Roboto Slab"/>
                <a:sym typeface="Roboto Slab"/>
              </a:rPr>
              <a:t>thổ</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27</a:t>
            </a:fld>
            <a:endParaRPr/>
          </a:p>
        </p:txBody>
      </p:sp>
      <p:sp>
        <p:nvSpPr>
          <p:cNvPr id="2" name="TextBox 1"/>
          <p:cNvSpPr txBox="1"/>
          <p:nvPr/>
        </p:nvSpPr>
        <p:spPr>
          <a:xfrm>
            <a:off x="3733800" y="1658647"/>
            <a:ext cx="4953000" cy="1508105"/>
          </a:xfrm>
          <a:prstGeom prst="rect">
            <a:avLst/>
          </a:prstGeom>
          <a:noFill/>
        </p:spPr>
        <p:txBody>
          <a:bodyPr wrap="square" rtlCol="0">
            <a:spAutoFit/>
          </a:bodyPr>
          <a:lstStyle/>
          <a:p>
            <a:pPr marL="285750" indent="-285750">
              <a:buBlip>
                <a:blip r:embed="rId3"/>
              </a:buBlip>
            </a:pPr>
            <a:r>
              <a:rPr lang="en-US" sz="2300" dirty="0" err="1" smtClean="0"/>
              <a:t>Công</a:t>
            </a:r>
            <a:r>
              <a:rPr lang="en-US" sz="2300" dirty="0" smtClean="0"/>
              <a:t> </a:t>
            </a:r>
            <a:r>
              <a:rPr lang="en-US" sz="2300" dirty="0" err="1" smtClean="0"/>
              <a:t>dân</a:t>
            </a:r>
            <a:r>
              <a:rPr lang="en-US" sz="2300" dirty="0" smtClean="0"/>
              <a:t>, </a:t>
            </a:r>
            <a:r>
              <a:rPr lang="en-US" sz="2300" dirty="0" err="1" smtClean="0"/>
              <a:t>tổ</a:t>
            </a:r>
            <a:r>
              <a:rPr lang="en-US" sz="2300" dirty="0" smtClean="0"/>
              <a:t> </a:t>
            </a:r>
            <a:r>
              <a:rPr lang="en-US" sz="2300" dirty="0" err="1" smtClean="0"/>
              <a:t>chức</a:t>
            </a:r>
            <a:r>
              <a:rPr lang="en-US" sz="2300" dirty="0" smtClean="0"/>
              <a:t> </a:t>
            </a:r>
            <a:r>
              <a:rPr lang="en-US" sz="2300" dirty="0" err="1" smtClean="0"/>
              <a:t>Việt</a:t>
            </a:r>
            <a:r>
              <a:rPr lang="en-US" sz="2300" dirty="0" smtClean="0"/>
              <a:t> Nam vi </a:t>
            </a:r>
            <a:r>
              <a:rPr lang="en-US" sz="2300" dirty="0" err="1" smtClean="0"/>
              <a:t>phạm</a:t>
            </a:r>
            <a:r>
              <a:rPr lang="en-US" sz="2300" dirty="0" smtClean="0"/>
              <a:t> </a:t>
            </a:r>
            <a:r>
              <a:rPr lang="en-US" sz="2300" dirty="0" err="1" smtClean="0"/>
              <a:t>pháp</a:t>
            </a:r>
            <a:r>
              <a:rPr lang="en-US" sz="2300" dirty="0" smtClean="0"/>
              <a:t> </a:t>
            </a:r>
            <a:r>
              <a:rPr lang="en-US" sz="2300" dirty="0" err="1" smtClean="0"/>
              <a:t>luật</a:t>
            </a:r>
            <a:r>
              <a:rPr lang="en-US" sz="2300" dirty="0" smtClean="0"/>
              <a:t> </a:t>
            </a:r>
            <a:r>
              <a:rPr lang="en-US" sz="2300" dirty="0" err="1" smtClean="0"/>
              <a:t>hành</a:t>
            </a:r>
            <a:r>
              <a:rPr lang="en-US" sz="2300" dirty="0" smtClean="0"/>
              <a:t> </a:t>
            </a:r>
            <a:r>
              <a:rPr lang="en-US" sz="2300" dirty="0" err="1" smtClean="0"/>
              <a:t>chính</a:t>
            </a:r>
            <a:r>
              <a:rPr lang="en-US" sz="2300" dirty="0" smtClean="0"/>
              <a:t> </a:t>
            </a:r>
            <a:r>
              <a:rPr lang="en-US" sz="2300" dirty="0" err="1" smtClean="0"/>
              <a:t>ngoài</a:t>
            </a:r>
            <a:r>
              <a:rPr lang="en-US" sz="2300" dirty="0" smtClean="0"/>
              <a:t> </a:t>
            </a:r>
            <a:r>
              <a:rPr lang="en-US" sz="2300" dirty="0" err="1" smtClean="0"/>
              <a:t>lãnh</a:t>
            </a:r>
            <a:r>
              <a:rPr lang="en-US" sz="2300" dirty="0" smtClean="0"/>
              <a:t> </a:t>
            </a:r>
            <a:r>
              <a:rPr lang="en-US" sz="2300" dirty="0" err="1" smtClean="0"/>
              <a:t>thổ</a:t>
            </a:r>
            <a:r>
              <a:rPr lang="en-US" sz="2300" dirty="0" smtClean="0"/>
              <a:t> </a:t>
            </a:r>
            <a:r>
              <a:rPr lang="en-US" sz="2300" dirty="0" err="1" smtClean="0"/>
              <a:t>Việt</a:t>
            </a:r>
            <a:r>
              <a:rPr lang="en-US" sz="2300" dirty="0" smtClean="0"/>
              <a:t> Nam </a:t>
            </a:r>
            <a:r>
              <a:rPr lang="en-US" sz="2300" dirty="0" err="1" smtClean="0"/>
              <a:t>vẫn</a:t>
            </a:r>
            <a:r>
              <a:rPr lang="en-US" sz="2300" dirty="0" smtClean="0"/>
              <a:t> </a:t>
            </a:r>
            <a:r>
              <a:rPr lang="en-US" sz="2300" dirty="0" err="1" smtClean="0"/>
              <a:t>bị</a:t>
            </a:r>
            <a:r>
              <a:rPr lang="en-US" sz="2300" dirty="0" smtClean="0"/>
              <a:t> </a:t>
            </a:r>
            <a:r>
              <a:rPr lang="en-US" sz="2300" dirty="0" err="1" smtClean="0"/>
              <a:t>xử</a:t>
            </a:r>
            <a:r>
              <a:rPr lang="en-US" sz="2300" dirty="0" smtClean="0"/>
              <a:t> </a:t>
            </a:r>
            <a:r>
              <a:rPr lang="en-US" sz="2300" dirty="0" err="1" smtClean="0"/>
              <a:t>phạt</a:t>
            </a:r>
            <a:r>
              <a:rPr lang="en-US" sz="2300" dirty="0" smtClean="0"/>
              <a:t> </a:t>
            </a:r>
            <a:r>
              <a:rPr lang="en-US" sz="2300" dirty="0" err="1" smtClean="0"/>
              <a:t>theo</a:t>
            </a:r>
            <a:r>
              <a:rPr lang="en-US" sz="2300" dirty="0" smtClean="0"/>
              <a:t> </a:t>
            </a:r>
            <a:r>
              <a:rPr lang="en-US" sz="2300" dirty="0" err="1" smtClean="0"/>
              <a:t>Luật</a:t>
            </a:r>
            <a:r>
              <a:rPr lang="en-US" sz="2300" dirty="0" smtClean="0"/>
              <a:t> </a:t>
            </a:r>
            <a:r>
              <a:rPr lang="en-US" sz="2300" dirty="0" err="1" smtClean="0"/>
              <a:t>này</a:t>
            </a:r>
            <a:endParaRPr lang="en-US" sz="2300" dirty="0"/>
          </a:p>
        </p:txBody>
      </p:sp>
    </p:spTree>
    <p:extLst>
      <p:ext uri="{BB962C8B-B14F-4D97-AF65-F5344CB8AC3E}">
        <p14:creationId xmlns:p14="http://schemas.microsoft.com/office/powerpoint/2010/main" val="413833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990600" y="530725"/>
            <a:ext cx="3364225"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smtClean="0">
                <a:solidFill>
                  <a:srgbClr val="FFFF00"/>
                </a:solidFill>
                <a:latin typeface="+mn-lt"/>
              </a:rPr>
              <a:t>CÁC HÌNH THỨC XỬ PHẠT CHÍNH</a:t>
            </a:r>
            <a:endParaRPr sz="24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46025" y="2182050"/>
            <a:ext cx="3460500" cy="1913700"/>
          </a:xfrm>
          <a:prstGeom prst="rect">
            <a:avLst/>
          </a:prstGeom>
          <a:solidFill>
            <a:schemeClr val="tx1">
              <a:lumMod val="10000"/>
              <a:lumOff val="90000"/>
            </a:schemeClr>
          </a:solidFill>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marL="0" indent="0" algn="ctr">
              <a:spcBef>
                <a:spcPts val="600"/>
              </a:spcBef>
              <a:buFont typeface="Arial"/>
              <a:buNone/>
            </a:pPr>
            <a:r>
              <a:rPr lang="en-US" sz="2400" b="1" dirty="0" err="1" smtClean="0">
                <a:solidFill>
                  <a:srgbClr val="114454"/>
                </a:solidFill>
                <a:ea typeface="Nixie One"/>
                <a:cs typeface="Nixie One"/>
                <a:sym typeface="Nixie One"/>
              </a:rPr>
              <a:t>Cảnh</a:t>
            </a:r>
            <a:r>
              <a:rPr lang="en-US" sz="2400" b="1" dirty="0" smtClean="0">
                <a:solidFill>
                  <a:srgbClr val="114454"/>
                </a:solidFill>
                <a:ea typeface="Nixie One"/>
                <a:cs typeface="Nixie One"/>
                <a:sym typeface="Nixie One"/>
              </a:rPr>
              <a:t> </a:t>
            </a:r>
            <a:r>
              <a:rPr lang="en-US" sz="2400" b="1" dirty="0" err="1" smtClean="0">
                <a:solidFill>
                  <a:srgbClr val="114454"/>
                </a:solidFill>
                <a:ea typeface="Nixie One"/>
                <a:cs typeface="Nixie One"/>
                <a:sym typeface="Nixie One"/>
              </a:rPr>
              <a:t>cáo</a:t>
            </a:r>
            <a:endParaRPr sz="2400" b="1" dirty="0">
              <a:solidFill>
                <a:srgbClr val="114454"/>
              </a:solidFill>
              <a:ea typeface="Nixie One"/>
              <a:cs typeface="Nixie One"/>
              <a:sym typeface="Nixie One"/>
            </a:endParaRPr>
          </a:p>
        </p:txBody>
      </p:sp>
      <p:sp>
        <p:nvSpPr>
          <p:cNvPr id="127" name="Google Shape;127;p14"/>
          <p:cNvSpPr txBox="1"/>
          <p:nvPr/>
        </p:nvSpPr>
        <p:spPr>
          <a:xfrm>
            <a:off x="5074909" y="2182050"/>
            <a:ext cx="3611700" cy="1913700"/>
          </a:xfrm>
          <a:prstGeom prst="rect">
            <a:avLst/>
          </a:prstGeom>
          <a:solidFill>
            <a:schemeClr val="accent6">
              <a:lumMod val="20000"/>
              <a:lumOff val="80000"/>
            </a:schemeClr>
          </a:solidFill>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lvl="0" algn="ctr">
              <a:spcBef>
                <a:spcPts val="600"/>
              </a:spcBef>
            </a:pPr>
            <a:r>
              <a:rPr lang="en-US" sz="2400" b="1" dirty="0" err="1" smtClean="0">
                <a:solidFill>
                  <a:srgbClr val="114454"/>
                </a:solidFill>
                <a:ea typeface="Nixie One"/>
                <a:cs typeface="Nixie One"/>
                <a:sym typeface="Nixie One"/>
              </a:rPr>
              <a:t>Phạt</a:t>
            </a:r>
            <a:r>
              <a:rPr lang="en-US" sz="2400" b="1" dirty="0" smtClean="0">
                <a:solidFill>
                  <a:srgbClr val="114454"/>
                </a:solidFill>
                <a:ea typeface="Nixie One"/>
                <a:cs typeface="Nixie One"/>
                <a:sym typeface="Nixie One"/>
              </a:rPr>
              <a:t> </a:t>
            </a:r>
            <a:r>
              <a:rPr lang="en-US" sz="2400" b="1" dirty="0" err="1" smtClean="0">
                <a:solidFill>
                  <a:srgbClr val="114454"/>
                </a:solidFill>
                <a:ea typeface="Nixie One"/>
                <a:cs typeface="Nixie One"/>
                <a:sym typeface="Nixie One"/>
              </a:rPr>
              <a:t>tiền</a:t>
            </a:r>
            <a:endParaRPr lang="en-US" sz="2400" b="1"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28</a:t>
            </a:fld>
            <a:endParaRPr/>
          </a:p>
        </p:txBody>
      </p:sp>
    </p:spTree>
    <p:extLst>
      <p:ext uri="{BB962C8B-B14F-4D97-AF65-F5344CB8AC3E}">
        <p14:creationId xmlns:p14="http://schemas.microsoft.com/office/powerpoint/2010/main" val="45814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randombar(horizontal)">
                                      <p:cBhvr>
                                        <p:cTn id="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CÁC HÌNH THỨC </a:t>
            </a:r>
          </a:p>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XỬ PHẠT BỔ SUNG</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29</a:t>
            </a:fld>
            <a:endParaRPr/>
          </a:p>
        </p:txBody>
      </p:sp>
      <p:sp>
        <p:nvSpPr>
          <p:cNvPr id="2" name="TextBox 1"/>
          <p:cNvSpPr txBox="1"/>
          <p:nvPr/>
        </p:nvSpPr>
        <p:spPr>
          <a:xfrm>
            <a:off x="3810000" y="742950"/>
            <a:ext cx="4953000" cy="2523768"/>
          </a:xfrm>
          <a:prstGeom prst="rect">
            <a:avLst/>
          </a:prstGeom>
          <a:noFill/>
        </p:spPr>
        <p:txBody>
          <a:bodyPr wrap="square" rtlCol="0">
            <a:spAutoFit/>
          </a:bodyPr>
          <a:lstStyle/>
          <a:p>
            <a:pPr marL="285750" indent="-285750">
              <a:spcBef>
                <a:spcPts val="600"/>
              </a:spcBef>
              <a:spcAft>
                <a:spcPts val="600"/>
              </a:spcAft>
              <a:buBlip>
                <a:blip r:embed="rId3"/>
              </a:buBlip>
            </a:pPr>
            <a:r>
              <a:rPr lang="en-US" sz="2300" dirty="0" err="1" smtClean="0"/>
              <a:t>Tước</a:t>
            </a:r>
            <a:r>
              <a:rPr lang="en-US" sz="2300" dirty="0" smtClean="0"/>
              <a:t> </a:t>
            </a:r>
            <a:r>
              <a:rPr lang="en-US" sz="2300" dirty="0" err="1" smtClean="0"/>
              <a:t>quyền</a:t>
            </a:r>
            <a:r>
              <a:rPr lang="en-US" sz="2300" dirty="0" smtClean="0"/>
              <a:t> </a:t>
            </a:r>
            <a:r>
              <a:rPr lang="en-US" sz="2300" dirty="0" err="1" smtClean="0"/>
              <a:t>sử</a:t>
            </a:r>
            <a:r>
              <a:rPr lang="en-US" sz="2300" dirty="0" smtClean="0"/>
              <a:t> </a:t>
            </a:r>
            <a:r>
              <a:rPr lang="en-US" sz="2300" dirty="0" err="1" smtClean="0"/>
              <a:t>dụng</a:t>
            </a:r>
            <a:r>
              <a:rPr lang="en-US" sz="2300" dirty="0" smtClean="0"/>
              <a:t> </a:t>
            </a:r>
            <a:r>
              <a:rPr lang="en-US" sz="2300" dirty="0" err="1" smtClean="0"/>
              <a:t>giấy</a:t>
            </a:r>
            <a:r>
              <a:rPr lang="en-US" sz="2300" dirty="0" smtClean="0"/>
              <a:t> </a:t>
            </a:r>
            <a:r>
              <a:rPr lang="en-US" sz="2300" dirty="0" err="1" smtClean="0"/>
              <a:t>phép</a:t>
            </a:r>
            <a:r>
              <a:rPr lang="en-US" sz="2300" dirty="0" smtClean="0"/>
              <a:t>, </a:t>
            </a:r>
            <a:r>
              <a:rPr lang="en-US" sz="2300" dirty="0" err="1" smtClean="0"/>
              <a:t>chứng</a:t>
            </a:r>
            <a:r>
              <a:rPr lang="en-US" sz="2300" dirty="0" smtClean="0"/>
              <a:t> </a:t>
            </a:r>
            <a:r>
              <a:rPr lang="en-US" sz="2300" dirty="0" err="1" smtClean="0"/>
              <a:t>chỉ</a:t>
            </a:r>
            <a:r>
              <a:rPr lang="en-US" sz="2300" dirty="0" smtClean="0"/>
              <a:t> </a:t>
            </a:r>
            <a:r>
              <a:rPr lang="en-US" sz="2300" dirty="0" err="1" smtClean="0"/>
              <a:t>hành</a:t>
            </a:r>
            <a:r>
              <a:rPr lang="en-US" sz="2300" dirty="0" smtClean="0"/>
              <a:t> </a:t>
            </a:r>
            <a:r>
              <a:rPr lang="en-US" sz="2300" dirty="0" err="1" smtClean="0"/>
              <a:t>nghề</a:t>
            </a:r>
            <a:r>
              <a:rPr lang="en-US" sz="2300" dirty="0" smtClean="0"/>
              <a:t>, </a:t>
            </a:r>
            <a:r>
              <a:rPr lang="en-US" sz="2300" dirty="0" err="1" smtClean="0"/>
              <a:t>đình</a:t>
            </a:r>
            <a:r>
              <a:rPr lang="en-US" sz="2300" dirty="0" smtClean="0"/>
              <a:t> </a:t>
            </a:r>
            <a:r>
              <a:rPr lang="en-US" sz="2300" dirty="0" err="1" smtClean="0"/>
              <a:t>chỉ</a:t>
            </a:r>
            <a:r>
              <a:rPr lang="en-US" sz="2300" dirty="0" smtClean="0"/>
              <a:t> </a:t>
            </a:r>
            <a:r>
              <a:rPr lang="en-US" sz="2300" dirty="0" err="1" smtClean="0"/>
              <a:t>hoạt</a:t>
            </a:r>
            <a:r>
              <a:rPr lang="en-US" sz="2300" dirty="0" smtClean="0"/>
              <a:t> </a:t>
            </a:r>
            <a:r>
              <a:rPr lang="en-US" sz="2300" dirty="0" err="1" smtClean="0"/>
              <a:t>động</a:t>
            </a:r>
            <a:r>
              <a:rPr lang="en-US" sz="2300" dirty="0" smtClean="0"/>
              <a:t> (</a:t>
            </a:r>
            <a:r>
              <a:rPr lang="en-US" sz="2300" dirty="0" err="1" smtClean="0"/>
              <a:t>có</a:t>
            </a:r>
            <a:r>
              <a:rPr lang="en-US" sz="2300" dirty="0" smtClean="0"/>
              <a:t> </a:t>
            </a:r>
            <a:r>
              <a:rPr lang="en-US" sz="2300" dirty="0" err="1" smtClean="0"/>
              <a:t>thời</a:t>
            </a:r>
            <a:r>
              <a:rPr lang="en-US" sz="2300" dirty="0" smtClean="0"/>
              <a:t> </a:t>
            </a:r>
            <a:r>
              <a:rPr lang="en-US" sz="2300" dirty="0" err="1" smtClean="0"/>
              <a:t>hạn</a:t>
            </a:r>
            <a:r>
              <a:rPr lang="en-US" sz="2300" dirty="0" smtClean="0"/>
              <a:t>)</a:t>
            </a:r>
          </a:p>
          <a:p>
            <a:pPr marL="285750" indent="-285750">
              <a:spcBef>
                <a:spcPts val="600"/>
              </a:spcBef>
              <a:spcAft>
                <a:spcPts val="600"/>
              </a:spcAft>
              <a:buBlip>
                <a:blip r:embed="rId3"/>
              </a:buBlip>
            </a:pPr>
            <a:r>
              <a:rPr lang="en-US" sz="2300" dirty="0" err="1" smtClean="0"/>
              <a:t>Tịch</a:t>
            </a:r>
            <a:r>
              <a:rPr lang="en-US" sz="2300" dirty="0" smtClean="0"/>
              <a:t> </a:t>
            </a:r>
            <a:r>
              <a:rPr lang="en-US" sz="2300" dirty="0" err="1" smtClean="0"/>
              <a:t>thu</a:t>
            </a:r>
            <a:r>
              <a:rPr lang="en-US" sz="2300" dirty="0" smtClean="0"/>
              <a:t> tang </a:t>
            </a:r>
            <a:r>
              <a:rPr lang="en-US" sz="2300" dirty="0" err="1" smtClean="0"/>
              <a:t>vật</a:t>
            </a:r>
            <a:r>
              <a:rPr lang="en-US" sz="2300" dirty="0" smtClean="0"/>
              <a:t> vi </a:t>
            </a:r>
            <a:r>
              <a:rPr lang="en-US" sz="2300" dirty="0" err="1" smtClean="0"/>
              <a:t>phạm</a:t>
            </a:r>
            <a:r>
              <a:rPr lang="en-US" sz="2300" dirty="0" smtClean="0"/>
              <a:t>, </a:t>
            </a:r>
            <a:r>
              <a:rPr lang="en-US" sz="2300" dirty="0" err="1" smtClean="0"/>
              <a:t>phương</a:t>
            </a:r>
            <a:r>
              <a:rPr lang="en-US" sz="2300" dirty="0" smtClean="0"/>
              <a:t> </a:t>
            </a:r>
            <a:r>
              <a:rPr lang="en-US" sz="2300" dirty="0" err="1" smtClean="0"/>
              <a:t>tiện</a:t>
            </a:r>
            <a:r>
              <a:rPr lang="en-US" sz="2300" dirty="0" smtClean="0"/>
              <a:t> </a:t>
            </a:r>
            <a:r>
              <a:rPr lang="en-US" sz="2300" dirty="0" err="1" smtClean="0"/>
              <a:t>được</a:t>
            </a:r>
            <a:r>
              <a:rPr lang="en-US" sz="2300" dirty="0" smtClean="0"/>
              <a:t> </a:t>
            </a:r>
            <a:r>
              <a:rPr lang="en-US" sz="2300" dirty="0" err="1" smtClean="0"/>
              <a:t>sử</a:t>
            </a:r>
            <a:r>
              <a:rPr lang="en-US" sz="2300" dirty="0" smtClean="0"/>
              <a:t> </a:t>
            </a:r>
            <a:r>
              <a:rPr lang="en-US" sz="2300" dirty="0" err="1" smtClean="0"/>
              <a:t>dụng</a:t>
            </a:r>
            <a:r>
              <a:rPr lang="en-US" sz="2300" dirty="0" smtClean="0"/>
              <a:t> </a:t>
            </a:r>
            <a:r>
              <a:rPr lang="en-US" sz="2300" dirty="0" err="1" smtClean="0"/>
              <a:t>để</a:t>
            </a:r>
            <a:r>
              <a:rPr lang="en-US" sz="2300" dirty="0" smtClean="0"/>
              <a:t> vi </a:t>
            </a:r>
            <a:r>
              <a:rPr lang="en-US" sz="2300" dirty="0" err="1" smtClean="0"/>
              <a:t>phạm</a:t>
            </a:r>
            <a:endParaRPr lang="en-US" sz="2300" dirty="0" smtClean="0"/>
          </a:p>
          <a:p>
            <a:pPr marL="285750" indent="-285750">
              <a:spcBef>
                <a:spcPts val="600"/>
              </a:spcBef>
              <a:spcAft>
                <a:spcPts val="600"/>
              </a:spcAft>
              <a:buBlip>
                <a:blip r:embed="rId3"/>
              </a:buBlip>
            </a:pPr>
            <a:r>
              <a:rPr lang="en-US" sz="2300" dirty="0" err="1" smtClean="0"/>
              <a:t>Trục</a:t>
            </a:r>
            <a:r>
              <a:rPr lang="en-US" sz="2300" dirty="0" smtClean="0"/>
              <a:t> </a:t>
            </a:r>
            <a:r>
              <a:rPr lang="en-US" sz="2300" dirty="0" err="1" smtClean="0"/>
              <a:t>xuất</a:t>
            </a:r>
            <a:endParaRPr lang="en-US" sz="2300" dirty="0"/>
          </a:p>
        </p:txBody>
      </p:sp>
      <p:sp>
        <p:nvSpPr>
          <p:cNvPr id="3" name="TextBox 2"/>
          <p:cNvSpPr txBox="1"/>
          <p:nvPr/>
        </p:nvSpPr>
        <p:spPr>
          <a:xfrm>
            <a:off x="5715000" y="3714750"/>
            <a:ext cx="2895600" cy="738664"/>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b="1" dirty="0" smtClean="0">
                <a:solidFill>
                  <a:srgbClr val="FF0000"/>
                </a:solidFill>
              </a:rPr>
              <a:t>LƯU Ý</a:t>
            </a:r>
            <a:r>
              <a:rPr lang="en-US" dirty="0" smtClean="0"/>
              <a:t>: </a:t>
            </a:r>
            <a:r>
              <a:rPr lang="en-US" b="1" dirty="0" err="1" smtClean="0"/>
              <a:t>Các</a:t>
            </a:r>
            <a:r>
              <a:rPr lang="en-US" b="1" dirty="0" smtClean="0"/>
              <a:t> </a:t>
            </a:r>
            <a:r>
              <a:rPr lang="en-US" b="1" dirty="0" err="1" smtClean="0"/>
              <a:t>hành</a:t>
            </a:r>
            <a:r>
              <a:rPr lang="en-US" b="1" dirty="0" smtClean="0"/>
              <a:t> vi </a:t>
            </a:r>
            <a:r>
              <a:rPr lang="en-US" b="1" dirty="0" err="1" smtClean="0"/>
              <a:t>này</a:t>
            </a:r>
            <a:r>
              <a:rPr lang="en-US" b="1" dirty="0" smtClean="0"/>
              <a:t> </a:t>
            </a:r>
            <a:r>
              <a:rPr lang="en-US" b="1" dirty="0" err="1" smtClean="0"/>
              <a:t>có</a:t>
            </a:r>
            <a:r>
              <a:rPr lang="en-US" b="1" dirty="0" smtClean="0"/>
              <a:t> </a:t>
            </a:r>
            <a:r>
              <a:rPr lang="en-US" b="1" dirty="0" err="1" smtClean="0"/>
              <a:t>thể</a:t>
            </a:r>
            <a:r>
              <a:rPr lang="en-US" b="1" dirty="0" smtClean="0"/>
              <a:t> </a:t>
            </a:r>
            <a:r>
              <a:rPr lang="en-US" b="1" dirty="0" err="1" smtClean="0"/>
              <a:t>được</a:t>
            </a:r>
            <a:r>
              <a:rPr lang="en-US" b="1" dirty="0" smtClean="0"/>
              <a:t> </a:t>
            </a:r>
            <a:r>
              <a:rPr lang="en-US" b="1" dirty="0" err="1" smtClean="0"/>
              <a:t>quy</a:t>
            </a:r>
            <a:r>
              <a:rPr lang="en-US" b="1" dirty="0" smtClean="0"/>
              <a:t> </a:t>
            </a:r>
            <a:r>
              <a:rPr lang="en-US" b="1" dirty="0" err="1" smtClean="0"/>
              <a:t>định</a:t>
            </a:r>
            <a:r>
              <a:rPr lang="en-US" b="1" dirty="0" smtClean="0"/>
              <a:t> </a:t>
            </a:r>
            <a:r>
              <a:rPr lang="en-US" b="1" dirty="0" err="1" smtClean="0"/>
              <a:t>là</a:t>
            </a:r>
            <a:r>
              <a:rPr lang="en-US" b="1" dirty="0" smtClean="0"/>
              <a:t> </a:t>
            </a:r>
            <a:r>
              <a:rPr lang="en-US" b="1" dirty="0" err="1" smtClean="0"/>
              <a:t>hình</a:t>
            </a:r>
            <a:r>
              <a:rPr lang="en-US" b="1" dirty="0" smtClean="0"/>
              <a:t> </a:t>
            </a:r>
            <a:r>
              <a:rPr lang="en-US" b="1" dirty="0" err="1" smtClean="0"/>
              <a:t>thức</a:t>
            </a:r>
            <a:r>
              <a:rPr lang="en-US" b="1" dirty="0" smtClean="0"/>
              <a:t> </a:t>
            </a:r>
            <a:r>
              <a:rPr lang="en-US" b="1" dirty="0" err="1" smtClean="0"/>
              <a:t>xử</a:t>
            </a:r>
            <a:r>
              <a:rPr lang="en-US" b="1" dirty="0" smtClean="0"/>
              <a:t> </a:t>
            </a:r>
            <a:r>
              <a:rPr lang="en-US" b="1" dirty="0" err="1" smtClean="0"/>
              <a:t>phạt</a:t>
            </a:r>
            <a:r>
              <a:rPr lang="en-US" b="1" dirty="0" smtClean="0"/>
              <a:t> </a:t>
            </a:r>
            <a:r>
              <a:rPr lang="en-US" b="1" dirty="0" err="1" smtClean="0"/>
              <a:t>chính</a:t>
            </a:r>
            <a:endParaRPr lang="en-US" b="1" dirty="0"/>
          </a:p>
        </p:txBody>
      </p:sp>
    </p:spTree>
    <p:extLst>
      <p:ext uri="{BB962C8B-B14F-4D97-AF65-F5344CB8AC3E}">
        <p14:creationId xmlns:p14="http://schemas.microsoft.com/office/powerpoint/2010/main" val="20254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295400" y="530725"/>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100" dirty="0" smtClean="0">
                <a:solidFill>
                  <a:srgbClr val="FFFF00"/>
                </a:solidFill>
                <a:latin typeface="+mn-lt"/>
              </a:rPr>
              <a:t>NGUYÊN TẮC ÁP DỤNG HÌNH THỨC XỬ PHẠT</a:t>
            </a:r>
            <a:endParaRPr sz="21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6570" y="1733550"/>
            <a:ext cx="6934200" cy="5334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Mỗi</a:t>
            </a:r>
            <a:r>
              <a:rPr lang="en-US" sz="1900" dirty="0" smtClean="0">
                <a:solidFill>
                  <a:srgbClr val="114454"/>
                </a:solidFill>
                <a:ea typeface="Nixie One"/>
                <a:cs typeface="Nixie One"/>
                <a:sym typeface="Nixie One"/>
              </a:rPr>
              <a:t> vi </a:t>
            </a:r>
            <a:r>
              <a:rPr lang="en-US" sz="1900" dirty="0" err="1" smtClean="0">
                <a:solidFill>
                  <a:srgbClr val="114454"/>
                </a:solidFill>
                <a:ea typeface="Nixie One"/>
                <a:cs typeface="Nixie One"/>
                <a:sym typeface="Nixie One"/>
              </a:rPr>
              <a:t>phạm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bị</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một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hình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chính</a:t>
            </a:r>
            <a:endParaRPr sz="19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30</a:t>
            </a:fld>
            <a:endParaRPr/>
          </a:p>
        </p:txBody>
      </p:sp>
      <p:sp>
        <p:nvSpPr>
          <p:cNvPr id="13" name="Google Shape;126;p14"/>
          <p:cNvSpPr txBox="1"/>
          <p:nvPr/>
        </p:nvSpPr>
        <p:spPr>
          <a:xfrm>
            <a:off x="1156570" y="2456079"/>
            <a:ext cx="6934200" cy="572871"/>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Bị</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một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hoặc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nhiều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hình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bổ</a:t>
            </a:r>
            <a:r>
              <a:rPr lang="en-US" sz="1900" dirty="0" smtClean="0">
                <a:solidFill>
                  <a:srgbClr val="114454"/>
                </a:solidFill>
                <a:ea typeface="Nixie One"/>
                <a:cs typeface="Nixie One"/>
                <a:sym typeface="Nixie One"/>
              </a:rPr>
              <a:t> sung</a:t>
            </a:r>
            <a:endParaRPr sz="1900" dirty="0">
              <a:solidFill>
                <a:srgbClr val="114454"/>
              </a:solidFill>
              <a:ea typeface="Nixie One"/>
              <a:cs typeface="Nixie One"/>
              <a:sym typeface="Nixie One"/>
            </a:endParaRPr>
          </a:p>
        </p:txBody>
      </p:sp>
      <p:sp>
        <p:nvSpPr>
          <p:cNvPr id="14" name="Google Shape;126;p14"/>
          <p:cNvSpPr txBox="1"/>
          <p:nvPr/>
        </p:nvSpPr>
        <p:spPr>
          <a:xfrm>
            <a:off x="1156570" y="3257550"/>
            <a:ext cx="6954033" cy="1447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342900" indent="-342900">
              <a:buFont typeface="Wingdings" pitchFamily="2" charset="2"/>
              <a:buChar char="q"/>
            </a:pPr>
            <a:r>
              <a:rPr lang="en-US" sz="1900" dirty="0" err="1" smtClean="0">
                <a:solidFill>
                  <a:srgbClr val="114454"/>
                </a:solidFill>
                <a:ea typeface="Nixie One"/>
                <a:cs typeface="Nixie One"/>
                <a:sym typeface="Nixie One"/>
              </a:rPr>
              <a:t>Chỉ</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được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áp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dụng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bổ</a:t>
            </a:r>
            <a:r>
              <a:rPr lang="en-US" sz="1900" dirty="0" smtClean="0">
                <a:solidFill>
                  <a:srgbClr val="114454"/>
                </a:solidFill>
                <a:ea typeface="Nixie One"/>
                <a:cs typeface="Nixie One"/>
                <a:sym typeface="Nixie One"/>
              </a:rPr>
              <a:t> sung </a:t>
            </a:r>
            <a:r>
              <a:rPr lang="en-US" sz="1900" dirty="0" err="1" smtClean="0">
                <a:solidFill>
                  <a:srgbClr val="114454"/>
                </a:solidFill>
                <a:ea typeface="Nixie One"/>
                <a:cs typeface="Nixie One"/>
                <a:sym typeface="Nixie One"/>
              </a:rPr>
              <a:t>khi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đã</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có</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hình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chính</a:t>
            </a:r>
            <a:r>
              <a:rPr lang="en-US" sz="1900" dirty="0" smtClean="0">
                <a:solidFill>
                  <a:srgbClr val="114454"/>
                </a:solidFill>
                <a:ea typeface="Nixie One"/>
                <a:cs typeface="Nixie One"/>
                <a:sym typeface="Nixie One"/>
              </a:rPr>
              <a:t>, </a:t>
            </a:r>
            <a:r>
              <a:rPr lang="en-US" sz="1900" dirty="0" err="1" smtClean="0">
                <a:solidFill>
                  <a:srgbClr val="FF0000"/>
                </a:solidFill>
                <a:ea typeface="Nixie One"/>
                <a:cs typeface="Nixie One"/>
                <a:sym typeface="Nixie One"/>
              </a:rPr>
              <a:t>trừ</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tịch</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thu</a:t>
            </a:r>
            <a:r>
              <a:rPr lang="en-US" sz="1900" dirty="0" smtClean="0">
                <a:solidFill>
                  <a:srgbClr val="FF0000"/>
                </a:solidFill>
                <a:ea typeface="Nixie One"/>
                <a:cs typeface="Nixie One"/>
                <a:sym typeface="Nixie One"/>
              </a:rPr>
              <a:t> tang </a:t>
            </a:r>
            <a:r>
              <a:rPr lang="en-US" sz="1900" dirty="0" err="1" smtClean="0">
                <a:solidFill>
                  <a:srgbClr val="FF0000"/>
                </a:solidFill>
                <a:ea typeface="Nixie One"/>
                <a:cs typeface="Nixie One"/>
                <a:sym typeface="Nixie One"/>
              </a:rPr>
              <a:t>vật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phương</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tiện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nếu</a:t>
            </a:r>
            <a:r>
              <a:rPr lang="en-US" sz="1900" dirty="0" smtClean="0">
                <a:solidFill>
                  <a:srgbClr val="FF0000"/>
                </a:solidFill>
                <a:ea typeface="Nixie One"/>
                <a:cs typeface="Nixie One"/>
                <a:sym typeface="Nixie One"/>
              </a:rPr>
              <a:t> tang </a:t>
            </a:r>
            <a:r>
              <a:rPr lang="en-US" sz="1900" dirty="0" err="1" smtClean="0">
                <a:solidFill>
                  <a:srgbClr val="FF0000"/>
                </a:solidFill>
                <a:ea typeface="Nixie One"/>
                <a:cs typeface="Nixie One"/>
                <a:sym typeface="Nixie One"/>
              </a:rPr>
              <a:t>vật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phương</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tiện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thuộc</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loại</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cấm</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tàng</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trữ</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lưu</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hành</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hoặc</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pháp</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luật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quy</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định</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tịch</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thu</a:t>
            </a:r>
            <a:endParaRPr sz="1900" dirty="0">
              <a:solidFill>
                <a:srgbClr val="FF0000"/>
              </a:solidFill>
              <a:ea typeface="Nixie One"/>
              <a:cs typeface="Nixie One"/>
              <a:sym typeface="Nixie One"/>
            </a:endParaRPr>
          </a:p>
        </p:txBody>
      </p:sp>
    </p:spTree>
    <p:extLst>
      <p:ext uri="{BB962C8B-B14F-4D97-AF65-F5344CB8AC3E}">
        <p14:creationId xmlns:p14="http://schemas.microsoft.com/office/powerpoint/2010/main" val="142407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CẢNH CÁO</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31</a:t>
            </a:fld>
            <a:endParaRPr/>
          </a:p>
        </p:txBody>
      </p:sp>
      <p:sp>
        <p:nvSpPr>
          <p:cNvPr id="2" name="TextBox 1"/>
          <p:cNvSpPr txBox="1"/>
          <p:nvPr/>
        </p:nvSpPr>
        <p:spPr>
          <a:xfrm>
            <a:off x="3733800" y="1352550"/>
            <a:ext cx="4953000" cy="2169825"/>
          </a:xfrm>
          <a:prstGeom prst="rect">
            <a:avLst/>
          </a:prstGeom>
          <a:noFill/>
        </p:spPr>
        <p:txBody>
          <a:bodyPr wrap="square" rtlCol="0">
            <a:spAutoFit/>
          </a:bodyPr>
          <a:lstStyle/>
          <a:p>
            <a:pPr marL="285750" indent="-285750">
              <a:spcBef>
                <a:spcPts val="1200"/>
              </a:spcBef>
              <a:spcAft>
                <a:spcPts val="1200"/>
              </a:spcAft>
              <a:buBlip>
                <a:blip r:embed="rId3"/>
              </a:buBlip>
            </a:pPr>
            <a:r>
              <a:rPr lang="en-US" sz="2300" dirty="0" err="1" smtClean="0"/>
              <a:t>Chỉ</a:t>
            </a:r>
            <a:r>
              <a:rPr lang="en-US" sz="2300" dirty="0" smtClean="0"/>
              <a:t> </a:t>
            </a:r>
            <a:r>
              <a:rPr lang="en-US" sz="2300" dirty="0" err="1" smtClean="0"/>
              <a:t>được</a:t>
            </a:r>
            <a:r>
              <a:rPr lang="en-US" sz="2300" dirty="0" smtClean="0"/>
              <a:t> </a:t>
            </a:r>
            <a:r>
              <a:rPr lang="en-US" sz="2300" dirty="0" err="1" smtClean="0"/>
              <a:t>thực</a:t>
            </a:r>
            <a:r>
              <a:rPr lang="en-US" sz="2300" dirty="0" smtClean="0"/>
              <a:t> </a:t>
            </a:r>
            <a:r>
              <a:rPr lang="en-US" sz="2300" dirty="0" err="1" smtClean="0"/>
              <a:t>hiện</a:t>
            </a:r>
            <a:r>
              <a:rPr lang="en-US" sz="2300" dirty="0" smtClean="0"/>
              <a:t> </a:t>
            </a:r>
            <a:r>
              <a:rPr lang="en-US" sz="2300" dirty="0" err="1" smtClean="0"/>
              <a:t>khi</a:t>
            </a:r>
            <a:r>
              <a:rPr lang="en-US" sz="2300" dirty="0" smtClean="0"/>
              <a:t> </a:t>
            </a:r>
            <a:r>
              <a:rPr lang="en-US" sz="2300" dirty="0" err="1" smtClean="0"/>
              <a:t>hành</a:t>
            </a:r>
            <a:r>
              <a:rPr lang="en-US" sz="2300" dirty="0" smtClean="0"/>
              <a:t> vi </a:t>
            </a:r>
            <a:r>
              <a:rPr lang="en-US" sz="2300" dirty="0" err="1" smtClean="0"/>
              <a:t>vi</a:t>
            </a:r>
            <a:r>
              <a:rPr lang="en-US" sz="2300" dirty="0" smtClean="0"/>
              <a:t> </a:t>
            </a:r>
            <a:r>
              <a:rPr lang="en-US" sz="2300" dirty="0" err="1" smtClean="0"/>
              <a:t>phạm</a:t>
            </a:r>
            <a:r>
              <a:rPr lang="en-US" sz="2300" dirty="0" smtClean="0"/>
              <a:t> </a:t>
            </a:r>
            <a:r>
              <a:rPr lang="en-US" sz="2300" dirty="0" err="1" smtClean="0"/>
              <a:t>quy</a:t>
            </a:r>
            <a:r>
              <a:rPr lang="en-US" sz="2300" dirty="0" smtClean="0"/>
              <a:t> </a:t>
            </a:r>
            <a:r>
              <a:rPr lang="en-US" sz="2300" dirty="0" err="1" smtClean="0"/>
              <a:t>định</a:t>
            </a:r>
            <a:r>
              <a:rPr lang="en-US" sz="2300" dirty="0" smtClean="0"/>
              <a:t> </a:t>
            </a:r>
            <a:r>
              <a:rPr lang="en-US" sz="2300" dirty="0" err="1" smtClean="0"/>
              <a:t>có</a:t>
            </a:r>
            <a:r>
              <a:rPr lang="en-US" sz="2300" dirty="0" smtClean="0"/>
              <a:t> </a:t>
            </a:r>
            <a:r>
              <a:rPr lang="en-US" sz="2300" dirty="0" err="1" smtClean="0"/>
              <a:t>hình</a:t>
            </a:r>
            <a:r>
              <a:rPr lang="en-US" sz="2300" dirty="0" smtClean="0"/>
              <a:t> </a:t>
            </a:r>
            <a:r>
              <a:rPr lang="en-US" sz="2300" dirty="0" err="1" smtClean="0"/>
              <a:t>thức</a:t>
            </a:r>
            <a:r>
              <a:rPr lang="en-US" sz="2300" dirty="0" smtClean="0"/>
              <a:t> </a:t>
            </a:r>
            <a:r>
              <a:rPr lang="en-US" sz="2300" dirty="0" err="1" smtClean="0"/>
              <a:t>xử</a:t>
            </a:r>
            <a:r>
              <a:rPr lang="en-US" sz="2300" dirty="0" smtClean="0"/>
              <a:t> </a:t>
            </a:r>
            <a:r>
              <a:rPr lang="en-US" sz="2300" dirty="0" err="1" smtClean="0"/>
              <a:t>phạt</a:t>
            </a:r>
            <a:r>
              <a:rPr lang="en-US" sz="2300" dirty="0" smtClean="0"/>
              <a:t> </a:t>
            </a:r>
            <a:r>
              <a:rPr lang="en-US" sz="2300" dirty="0" err="1" smtClean="0"/>
              <a:t>này</a:t>
            </a:r>
            <a:endParaRPr lang="en-US" sz="2300" dirty="0" smtClean="0"/>
          </a:p>
          <a:p>
            <a:pPr marL="285750" indent="-285750">
              <a:spcBef>
                <a:spcPts val="1200"/>
              </a:spcBef>
              <a:spcAft>
                <a:spcPts val="1200"/>
              </a:spcAft>
              <a:buBlip>
                <a:blip r:embed="rId3"/>
              </a:buBlip>
            </a:pPr>
            <a:r>
              <a:rPr lang="en-US" sz="2300" dirty="0" err="1" smtClean="0"/>
              <a:t>Phải</a:t>
            </a:r>
            <a:r>
              <a:rPr lang="en-US" sz="2300" dirty="0" smtClean="0"/>
              <a:t> ban </a:t>
            </a:r>
            <a:r>
              <a:rPr lang="en-US" sz="2300" dirty="0" err="1" smtClean="0"/>
              <a:t>hành</a:t>
            </a:r>
            <a:r>
              <a:rPr lang="en-US" sz="2300" dirty="0" smtClean="0"/>
              <a:t> </a:t>
            </a:r>
            <a:r>
              <a:rPr lang="en-US" sz="2300" dirty="0" err="1" smtClean="0"/>
              <a:t>quyết</a:t>
            </a:r>
            <a:r>
              <a:rPr lang="en-US" sz="2300" dirty="0" smtClean="0"/>
              <a:t> </a:t>
            </a:r>
            <a:r>
              <a:rPr lang="en-US" sz="2300" dirty="0" err="1" smtClean="0"/>
              <a:t>định</a:t>
            </a:r>
            <a:r>
              <a:rPr lang="en-US" sz="2300" dirty="0" smtClean="0"/>
              <a:t> </a:t>
            </a:r>
            <a:r>
              <a:rPr lang="en-US" sz="2300" dirty="0" err="1" smtClean="0"/>
              <a:t>bằng</a:t>
            </a:r>
            <a:r>
              <a:rPr lang="en-US" sz="2300" dirty="0" smtClean="0"/>
              <a:t> </a:t>
            </a:r>
            <a:r>
              <a:rPr lang="en-US" sz="2300" dirty="0" err="1" smtClean="0"/>
              <a:t>văn</a:t>
            </a:r>
            <a:r>
              <a:rPr lang="en-US" sz="2300" dirty="0" smtClean="0"/>
              <a:t> </a:t>
            </a:r>
            <a:r>
              <a:rPr lang="en-US" sz="2300" dirty="0" err="1" smtClean="0"/>
              <a:t>bản</a:t>
            </a:r>
            <a:endParaRPr lang="en-US" sz="2300" dirty="0"/>
          </a:p>
        </p:txBody>
      </p:sp>
    </p:spTree>
    <p:extLst>
      <p:ext uri="{BB962C8B-B14F-4D97-AF65-F5344CB8AC3E}">
        <p14:creationId xmlns:p14="http://schemas.microsoft.com/office/powerpoint/2010/main" val="76936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PHẠT TIỀN</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32</a:t>
            </a:fld>
            <a:endParaRPr/>
          </a:p>
        </p:txBody>
      </p:sp>
      <p:sp>
        <p:nvSpPr>
          <p:cNvPr id="2" name="TextBox 1"/>
          <p:cNvSpPr txBox="1"/>
          <p:nvPr/>
        </p:nvSpPr>
        <p:spPr>
          <a:xfrm>
            <a:off x="3657600" y="619901"/>
            <a:ext cx="4953000" cy="3585597"/>
          </a:xfrm>
          <a:prstGeom prst="rect">
            <a:avLst/>
          </a:prstGeom>
          <a:noFill/>
        </p:spPr>
        <p:txBody>
          <a:bodyPr wrap="square" rtlCol="0">
            <a:spAutoFit/>
          </a:bodyPr>
          <a:lstStyle/>
          <a:p>
            <a:pPr marL="285750" indent="-285750">
              <a:spcBef>
                <a:spcPts val="1200"/>
              </a:spcBef>
              <a:spcAft>
                <a:spcPts val="1200"/>
              </a:spcAft>
              <a:buBlip>
                <a:blip r:embed="rId3"/>
              </a:buBlip>
            </a:pPr>
            <a:r>
              <a:rPr lang="en-US" sz="2300" dirty="0" err="1" smtClean="0"/>
              <a:t>Mức</a:t>
            </a:r>
            <a:r>
              <a:rPr lang="en-US" sz="2300" dirty="0" smtClean="0"/>
              <a:t> </a:t>
            </a:r>
            <a:r>
              <a:rPr lang="en-US" sz="2300" dirty="0" err="1" smtClean="0"/>
              <a:t>phạt</a:t>
            </a:r>
            <a:r>
              <a:rPr lang="en-US" sz="2300" dirty="0" smtClean="0"/>
              <a:t> </a:t>
            </a:r>
            <a:r>
              <a:rPr lang="en-US" sz="2300" dirty="0" err="1" smtClean="0"/>
              <a:t>theo</a:t>
            </a:r>
            <a:r>
              <a:rPr lang="en-US" sz="2300" dirty="0" smtClean="0"/>
              <a:t> </a:t>
            </a:r>
            <a:r>
              <a:rPr lang="en-US" sz="2300" dirty="0" err="1" smtClean="0"/>
              <a:t>quy</a:t>
            </a:r>
            <a:r>
              <a:rPr lang="en-US" sz="2300" dirty="0" smtClean="0"/>
              <a:t> </a:t>
            </a:r>
            <a:r>
              <a:rPr lang="en-US" sz="2300" dirty="0" err="1" smtClean="0"/>
              <a:t>định</a:t>
            </a:r>
            <a:r>
              <a:rPr lang="en-US" sz="2300" dirty="0" smtClean="0"/>
              <a:t>, </a:t>
            </a:r>
            <a:r>
              <a:rPr lang="en-US" sz="2300" dirty="0" err="1" smtClean="0"/>
              <a:t>có</a:t>
            </a:r>
            <a:r>
              <a:rPr lang="en-US" sz="2300" dirty="0" smtClean="0"/>
              <a:t> </a:t>
            </a:r>
            <a:r>
              <a:rPr lang="en-US" sz="2300" dirty="0" err="1" smtClean="0"/>
              <a:t>khung</a:t>
            </a:r>
            <a:r>
              <a:rPr lang="en-US" sz="2300" dirty="0" smtClean="0"/>
              <a:t> </a:t>
            </a:r>
            <a:r>
              <a:rPr lang="en-US" sz="2300" dirty="0" err="1" smtClean="0"/>
              <a:t>tiền</a:t>
            </a:r>
            <a:r>
              <a:rPr lang="en-US" sz="2300" dirty="0" smtClean="0"/>
              <a:t> </a:t>
            </a:r>
            <a:r>
              <a:rPr lang="en-US" sz="2300" dirty="0" err="1" smtClean="0"/>
              <a:t>phạt</a:t>
            </a:r>
            <a:r>
              <a:rPr lang="en-US" sz="2300" dirty="0" smtClean="0"/>
              <a:t> </a:t>
            </a:r>
            <a:r>
              <a:rPr lang="en-US" sz="2300" dirty="0" err="1" smtClean="0"/>
              <a:t>tối</a:t>
            </a:r>
            <a:r>
              <a:rPr lang="en-US" sz="2300" dirty="0" smtClean="0"/>
              <a:t> </a:t>
            </a:r>
            <a:r>
              <a:rPr lang="en-US" sz="2300" dirty="0" err="1" smtClean="0"/>
              <a:t>đa</a:t>
            </a:r>
            <a:r>
              <a:rPr lang="en-US" sz="2300" dirty="0" smtClean="0"/>
              <a:t>, </a:t>
            </a:r>
            <a:r>
              <a:rPr lang="en-US" sz="2300" dirty="0" err="1" smtClean="0"/>
              <a:t>tối</a:t>
            </a:r>
            <a:r>
              <a:rPr lang="en-US" sz="2300" dirty="0" smtClean="0"/>
              <a:t> </a:t>
            </a:r>
            <a:r>
              <a:rPr lang="en-US" sz="2300" dirty="0" err="1" smtClean="0"/>
              <a:t>thiểu</a:t>
            </a:r>
            <a:endParaRPr lang="en-US" sz="2300" dirty="0" smtClean="0"/>
          </a:p>
          <a:p>
            <a:pPr marL="285750" indent="-285750">
              <a:spcBef>
                <a:spcPts val="1200"/>
              </a:spcBef>
              <a:spcAft>
                <a:spcPts val="1200"/>
              </a:spcAft>
              <a:buBlip>
                <a:blip r:embed="rId3"/>
              </a:buBlip>
            </a:pPr>
            <a:r>
              <a:rPr lang="en-US" sz="2300" dirty="0" err="1" smtClean="0"/>
              <a:t>Mức</a:t>
            </a:r>
            <a:r>
              <a:rPr lang="en-US" sz="2300" dirty="0" smtClean="0"/>
              <a:t> </a:t>
            </a:r>
            <a:r>
              <a:rPr lang="en-US" sz="2300" dirty="0" err="1" smtClean="0"/>
              <a:t>phạt</a:t>
            </a:r>
            <a:r>
              <a:rPr lang="en-US" sz="2300" dirty="0" smtClean="0"/>
              <a:t> </a:t>
            </a:r>
            <a:r>
              <a:rPr lang="en-US" sz="2300" dirty="0" err="1" smtClean="0"/>
              <a:t>tiền</a:t>
            </a:r>
            <a:r>
              <a:rPr lang="en-US" sz="2300" dirty="0" smtClean="0"/>
              <a:t> </a:t>
            </a:r>
            <a:r>
              <a:rPr lang="en-US" sz="2300" dirty="0" err="1" smtClean="0"/>
              <a:t>cụ</a:t>
            </a:r>
            <a:r>
              <a:rPr lang="en-US" sz="2300" dirty="0" smtClean="0"/>
              <a:t> </a:t>
            </a:r>
            <a:r>
              <a:rPr lang="en-US" sz="2300" dirty="0" err="1" smtClean="0"/>
              <a:t>thể</a:t>
            </a:r>
            <a:r>
              <a:rPr lang="en-US" sz="2300" dirty="0" smtClean="0"/>
              <a:t> </a:t>
            </a:r>
            <a:r>
              <a:rPr lang="en-US" sz="2300" dirty="0" err="1" smtClean="0"/>
              <a:t>đối</a:t>
            </a:r>
            <a:r>
              <a:rPr lang="en-US" sz="2300" dirty="0" smtClean="0"/>
              <a:t> </a:t>
            </a:r>
            <a:r>
              <a:rPr lang="en-US" sz="2300" dirty="0" err="1" smtClean="0"/>
              <a:t>với</a:t>
            </a:r>
            <a:r>
              <a:rPr lang="en-US" sz="2300" dirty="0" smtClean="0"/>
              <a:t> </a:t>
            </a:r>
            <a:r>
              <a:rPr lang="en-US" sz="2300" dirty="0" err="1" smtClean="0"/>
              <a:t>một</a:t>
            </a:r>
            <a:r>
              <a:rPr lang="en-US" sz="2300" dirty="0" smtClean="0"/>
              <a:t> </a:t>
            </a:r>
            <a:r>
              <a:rPr lang="en-US" sz="2300" dirty="0" err="1" smtClean="0"/>
              <a:t>hành</a:t>
            </a:r>
            <a:r>
              <a:rPr lang="en-US" sz="2300" dirty="0" smtClean="0"/>
              <a:t> vi </a:t>
            </a:r>
            <a:r>
              <a:rPr lang="en-US" sz="2300" dirty="0" err="1" smtClean="0"/>
              <a:t>vi</a:t>
            </a:r>
            <a:r>
              <a:rPr lang="en-US" sz="2300" dirty="0" smtClean="0"/>
              <a:t> </a:t>
            </a:r>
            <a:r>
              <a:rPr lang="en-US" sz="2300" dirty="0" err="1" smtClean="0"/>
              <a:t>phạm</a:t>
            </a:r>
            <a:r>
              <a:rPr lang="en-US" sz="2300" dirty="0" smtClean="0"/>
              <a:t> </a:t>
            </a:r>
            <a:r>
              <a:rPr lang="en-US" sz="2300" dirty="0" err="1" smtClean="0"/>
              <a:t>là</a:t>
            </a:r>
            <a:r>
              <a:rPr lang="en-US" sz="2300" dirty="0" smtClean="0"/>
              <a:t> </a:t>
            </a:r>
            <a:r>
              <a:rPr lang="en-US" sz="2300" dirty="0" err="1" smtClean="0"/>
              <a:t>mức</a:t>
            </a:r>
            <a:r>
              <a:rPr lang="en-US" sz="2300" dirty="0" smtClean="0"/>
              <a:t> </a:t>
            </a:r>
            <a:r>
              <a:rPr lang="en-US" sz="2300" dirty="0" err="1" smtClean="0"/>
              <a:t>trung</a:t>
            </a:r>
            <a:r>
              <a:rPr lang="en-US" sz="2300" dirty="0" smtClean="0"/>
              <a:t> </a:t>
            </a:r>
            <a:r>
              <a:rPr lang="en-US" sz="2300" dirty="0" err="1" smtClean="0"/>
              <a:t>bình</a:t>
            </a:r>
            <a:r>
              <a:rPr lang="en-US" sz="2300" dirty="0" smtClean="0"/>
              <a:t> </a:t>
            </a:r>
            <a:r>
              <a:rPr lang="en-US" sz="2300" dirty="0" err="1" smtClean="0"/>
              <a:t>của</a:t>
            </a:r>
            <a:r>
              <a:rPr lang="en-US" sz="2300" dirty="0" smtClean="0"/>
              <a:t> </a:t>
            </a:r>
            <a:r>
              <a:rPr lang="en-US" sz="2300" dirty="0" err="1" smtClean="0"/>
              <a:t>khung</a:t>
            </a:r>
            <a:r>
              <a:rPr lang="en-US" sz="2300" dirty="0" smtClean="0"/>
              <a:t> </a:t>
            </a:r>
            <a:r>
              <a:rPr lang="en-US" sz="2300" dirty="0" err="1" smtClean="0"/>
              <a:t>tiền</a:t>
            </a:r>
            <a:r>
              <a:rPr lang="en-US" sz="2300" dirty="0" smtClean="0"/>
              <a:t> </a:t>
            </a:r>
            <a:r>
              <a:rPr lang="en-US" sz="2300" dirty="0" err="1" smtClean="0"/>
              <a:t>phạt</a:t>
            </a:r>
            <a:r>
              <a:rPr lang="en-US" sz="2300" dirty="0" smtClean="0"/>
              <a:t>; </a:t>
            </a:r>
            <a:r>
              <a:rPr lang="en-US" sz="2300" dirty="0" err="1" smtClean="0"/>
              <a:t>nếu</a:t>
            </a:r>
            <a:r>
              <a:rPr lang="en-US" sz="2300" dirty="0" smtClean="0"/>
              <a:t> </a:t>
            </a:r>
            <a:r>
              <a:rPr lang="en-US" sz="2300" dirty="0" err="1" smtClean="0"/>
              <a:t>giảm</a:t>
            </a:r>
            <a:r>
              <a:rPr lang="en-US" sz="2300" dirty="0" smtClean="0"/>
              <a:t> </a:t>
            </a:r>
            <a:r>
              <a:rPr lang="en-US" sz="2300" dirty="0" err="1" smtClean="0"/>
              <a:t>nhẹ</a:t>
            </a:r>
            <a:r>
              <a:rPr lang="en-US" sz="2300" dirty="0" smtClean="0"/>
              <a:t> </a:t>
            </a:r>
            <a:r>
              <a:rPr lang="en-US" sz="2300" dirty="0" err="1" smtClean="0"/>
              <a:t>cũng</a:t>
            </a:r>
            <a:r>
              <a:rPr lang="en-US" sz="2300" dirty="0" smtClean="0"/>
              <a:t> </a:t>
            </a:r>
            <a:r>
              <a:rPr lang="en-US" sz="2300" dirty="0" err="1" smtClean="0"/>
              <a:t>không</a:t>
            </a:r>
            <a:r>
              <a:rPr lang="en-US" sz="2300" dirty="0" smtClean="0"/>
              <a:t> </a:t>
            </a:r>
            <a:r>
              <a:rPr lang="en-US" sz="2300" dirty="0" err="1" smtClean="0"/>
              <a:t>được</a:t>
            </a:r>
            <a:r>
              <a:rPr lang="en-US" sz="2300" dirty="0" smtClean="0"/>
              <a:t> </a:t>
            </a:r>
            <a:r>
              <a:rPr lang="en-US" sz="2300" dirty="0" err="1" smtClean="0"/>
              <a:t>thấp</a:t>
            </a:r>
            <a:r>
              <a:rPr lang="en-US" sz="2300" dirty="0" smtClean="0"/>
              <a:t> </a:t>
            </a:r>
            <a:r>
              <a:rPr lang="en-US" sz="2300" dirty="0" err="1" smtClean="0"/>
              <a:t>hơn</a:t>
            </a:r>
            <a:r>
              <a:rPr lang="en-US" sz="2300" dirty="0" smtClean="0"/>
              <a:t> </a:t>
            </a:r>
            <a:r>
              <a:rPr lang="en-US" sz="2300" dirty="0" err="1" smtClean="0"/>
              <a:t>mức</a:t>
            </a:r>
            <a:r>
              <a:rPr lang="en-US" sz="2300" dirty="0" smtClean="0"/>
              <a:t> </a:t>
            </a:r>
            <a:r>
              <a:rPr lang="en-US" sz="2300" dirty="0" err="1" smtClean="0"/>
              <a:t>tối</a:t>
            </a:r>
            <a:r>
              <a:rPr lang="en-US" sz="2300" dirty="0" smtClean="0"/>
              <a:t> </a:t>
            </a:r>
            <a:r>
              <a:rPr lang="en-US" sz="2300" dirty="0" err="1" smtClean="0"/>
              <a:t>thiểu</a:t>
            </a:r>
            <a:r>
              <a:rPr lang="en-US" sz="2300" dirty="0" smtClean="0"/>
              <a:t>, </a:t>
            </a:r>
            <a:r>
              <a:rPr lang="en-US" sz="2300" dirty="0" err="1" smtClean="0"/>
              <a:t>nếu</a:t>
            </a:r>
            <a:r>
              <a:rPr lang="en-US" sz="2300" dirty="0" smtClean="0"/>
              <a:t> </a:t>
            </a:r>
            <a:r>
              <a:rPr lang="en-US" sz="2300" dirty="0" err="1" smtClean="0"/>
              <a:t>tăng</a:t>
            </a:r>
            <a:r>
              <a:rPr lang="en-US" sz="2300" dirty="0" smtClean="0"/>
              <a:t> </a:t>
            </a:r>
            <a:r>
              <a:rPr lang="en-US" sz="2300" dirty="0" err="1" smtClean="0"/>
              <a:t>nặng</a:t>
            </a:r>
            <a:r>
              <a:rPr lang="en-US" sz="2300" dirty="0" smtClean="0"/>
              <a:t> </a:t>
            </a:r>
            <a:r>
              <a:rPr lang="en-US" sz="2300" dirty="0" err="1" smtClean="0"/>
              <a:t>cũng</a:t>
            </a:r>
            <a:r>
              <a:rPr lang="en-US" sz="2300" dirty="0" smtClean="0"/>
              <a:t> </a:t>
            </a:r>
            <a:r>
              <a:rPr lang="en-US" sz="2300" dirty="0" err="1" smtClean="0"/>
              <a:t>không</a:t>
            </a:r>
            <a:r>
              <a:rPr lang="en-US" sz="2300" dirty="0" smtClean="0"/>
              <a:t> </a:t>
            </a:r>
            <a:r>
              <a:rPr lang="en-US" sz="2300" dirty="0" err="1" smtClean="0"/>
              <a:t>được</a:t>
            </a:r>
            <a:r>
              <a:rPr lang="en-US" sz="2300" dirty="0" smtClean="0"/>
              <a:t> </a:t>
            </a:r>
            <a:r>
              <a:rPr lang="en-US" sz="2300" dirty="0" err="1" smtClean="0"/>
              <a:t>vượt</a:t>
            </a:r>
            <a:r>
              <a:rPr lang="en-US" sz="2300" dirty="0" smtClean="0"/>
              <a:t> </a:t>
            </a:r>
            <a:r>
              <a:rPr lang="en-US" sz="2300" dirty="0" err="1" smtClean="0"/>
              <a:t>quá</a:t>
            </a:r>
            <a:r>
              <a:rPr lang="en-US" sz="2300" dirty="0" smtClean="0"/>
              <a:t> </a:t>
            </a:r>
            <a:r>
              <a:rPr lang="en-US" sz="2300" dirty="0" err="1" smtClean="0"/>
              <a:t>mức</a:t>
            </a:r>
            <a:r>
              <a:rPr lang="en-US" sz="2300" dirty="0" smtClean="0"/>
              <a:t> </a:t>
            </a:r>
            <a:r>
              <a:rPr lang="en-US" sz="2300" dirty="0" err="1" smtClean="0"/>
              <a:t>tối</a:t>
            </a:r>
            <a:r>
              <a:rPr lang="en-US" sz="2300" dirty="0" smtClean="0"/>
              <a:t> </a:t>
            </a:r>
            <a:r>
              <a:rPr lang="en-US" sz="2300" dirty="0" err="1" smtClean="0"/>
              <a:t>đa</a:t>
            </a:r>
            <a:r>
              <a:rPr lang="en-US" sz="2300" dirty="0" smtClean="0"/>
              <a:t> </a:t>
            </a:r>
            <a:r>
              <a:rPr lang="en-US" sz="2300" dirty="0" err="1" smtClean="0"/>
              <a:t>của</a:t>
            </a:r>
            <a:r>
              <a:rPr lang="en-US" sz="2300" dirty="0" smtClean="0"/>
              <a:t> </a:t>
            </a:r>
            <a:r>
              <a:rPr lang="en-US" sz="2300" dirty="0" err="1" smtClean="0"/>
              <a:t>khung</a:t>
            </a:r>
            <a:r>
              <a:rPr lang="en-US" sz="2300" dirty="0" smtClean="0"/>
              <a:t> </a:t>
            </a:r>
            <a:r>
              <a:rPr lang="en-US" sz="2300" dirty="0" err="1" smtClean="0"/>
              <a:t>tiền</a:t>
            </a:r>
            <a:r>
              <a:rPr lang="en-US" sz="2300" dirty="0" smtClean="0"/>
              <a:t> </a:t>
            </a:r>
            <a:r>
              <a:rPr lang="en-US" sz="2300" dirty="0" err="1" smtClean="0"/>
              <a:t>phạt</a:t>
            </a:r>
            <a:endParaRPr lang="en-US" sz="2300" dirty="0"/>
          </a:p>
        </p:txBody>
      </p:sp>
    </p:spTree>
    <p:extLst>
      <p:ext uri="{BB962C8B-B14F-4D97-AF65-F5344CB8AC3E}">
        <p14:creationId xmlns:p14="http://schemas.microsoft.com/office/powerpoint/2010/main" val="140744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MỨC PHẠT TIỀN</a:t>
            </a:r>
          </a:p>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TỐI ĐA</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33</a:t>
            </a:fld>
            <a:endParaRPr/>
          </a:p>
        </p:txBody>
      </p:sp>
      <p:sp>
        <p:nvSpPr>
          <p:cNvPr id="2" name="TextBox 1"/>
          <p:cNvSpPr txBox="1"/>
          <p:nvPr/>
        </p:nvSpPr>
        <p:spPr>
          <a:xfrm>
            <a:off x="3657600" y="619901"/>
            <a:ext cx="5257800" cy="4401205"/>
          </a:xfrm>
          <a:prstGeom prst="rect">
            <a:avLst/>
          </a:prstGeom>
          <a:noFill/>
        </p:spPr>
        <p:txBody>
          <a:bodyPr wrap="square" rtlCol="0">
            <a:spAutoFit/>
          </a:bodyPr>
          <a:lstStyle/>
          <a:p>
            <a:pPr marL="285750" indent="-285750">
              <a:buBlip>
                <a:blip r:embed="rId3"/>
              </a:buBlip>
            </a:pPr>
            <a:r>
              <a:rPr lang="en-US" sz="2000" b="1" dirty="0" smtClean="0"/>
              <a:t>30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bình</a:t>
            </a:r>
            <a:r>
              <a:rPr lang="en-US" sz="2000" dirty="0" smtClean="0"/>
              <a:t> </a:t>
            </a:r>
            <a:r>
              <a:rPr lang="en-US" sz="2000" dirty="0" err="1" smtClean="0"/>
              <a:t>đẳng</a:t>
            </a:r>
            <a:r>
              <a:rPr lang="en-US" sz="2000" dirty="0" smtClean="0"/>
              <a:t> </a:t>
            </a:r>
            <a:r>
              <a:rPr lang="en-US" sz="2000" dirty="0" err="1" smtClean="0"/>
              <a:t>giới</a:t>
            </a:r>
            <a:r>
              <a:rPr lang="en-US" sz="2000" dirty="0" smtClean="0"/>
              <a:t>; </a:t>
            </a:r>
            <a:r>
              <a:rPr lang="en-US" sz="2000" dirty="0" err="1" smtClean="0"/>
              <a:t>bạo</a:t>
            </a:r>
            <a:r>
              <a:rPr lang="en-US" sz="2000" dirty="0" smtClean="0"/>
              <a:t> </a:t>
            </a:r>
            <a:r>
              <a:rPr lang="en-US" sz="2000" dirty="0" err="1" smtClean="0"/>
              <a:t>lực</a:t>
            </a:r>
            <a:r>
              <a:rPr lang="en-US" sz="2000" dirty="0" smtClean="0"/>
              <a:t> </a:t>
            </a:r>
            <a:r>
              <a:rPr lang="en-US" sz="2000" dirty="0" err="1" smtClean="0"/>
              <a:t>gia</a:t>
            </a:r>
            <a:r>
              <a:rPr lang="en-US" sz="2000" dirty="0" smtClean="0"/>
              <a:t> </a:t>
            </a:r>
            <a:r>
              <a:rPr lang="en-US" sz="2000" dirty="0" err="1" smtClean="0"/>
              <a:t>đình</a:t>
            </a:r>
            <a:endParaRPr lang="en-US" sz="2000" dirty="0" smtClean="0"/>
          </a:p>
          <a:p>
            <a:pPr marL="285750" indent="-285750">
              <a:buBlip>
                <a:blip r:embed="rId3"/>
              </a:buBlip>
            </a:pPr>
            <a:r>
              <a:rPr lang="en-US" sz="2000" b="1" dirty="0" smtClean="0"/>
              <a:t>40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phá</a:t>
            </a:r>
            <a:r>
              <a:rPr lang="en-US" sz="2000" dirty="0" smtClean="0"/>
              <a:t> </a:t>
            </a:r>
            <a:r>
              <a:rPr lang="en-US" sz="2000" dirty="0" err="1" smtClean="0"/>
              <a:t>sản</a:t>
            </a:r>
            <a:r>
              <a:rPr lang="en-US" sz="2000" dirty="0" smtClean="0"/>
              <a:t> </a:t>
            </a:r>
            <a:r>
              <a:rPr lang="en-US" sz="2000" dirty="0" err="1" smtClean="0"/>
              <a:t>doanh</a:t>
            </a:r>
            <a:r>
              <a:rPr lang="en-US" sz="2000" dirty="0" smtClean="0"/>
              <a:t> </a:t>
            </a:r>
            <a:r>
              <a:rPr lang="en-US" sz="2000" dirty="0" err="1" smtClean="0"/>
              <a:t>nghiệp</a:t>
            </a:r>
            <a:endParaRPr lang="en-US" sz="2000" dirty="0" smtClean="0"/>
          </a:p>
          <a:p>
            <a:pPr marL="285750" indent="-285750">
              <a:buBlip>
                <a:blip r:embed="rId3"/>
              </a:buBlip>
            </a:pPr>
            <a:r>
              <a:rPr lang="en-US" sz="2000" b="1" dirty="0" smtClean="0"/>
              <a:t>50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bảo</a:t>
            </a:r>
            <a:r>
              <a:rPr lang="en-US" sz="2000" dirty="0" smtClean="0"/>
              <a:t> </a:t>
            </a:r>
            <a:r>
              <a:rPr lang="en-US" sz="2000" dirty="0" err="1" smtClean="0"/>
              <a:t>vệ</a:t>
            </a:r>
            <a:r>
              <a:rPr lang="en-US" sz="2000" dirty="0" smtClean="0"/>
              <a:t>, </a:t>
            </a:r>
            <a:r>
              <a:rPr lang="en-US" sz="2000" dirty="0" err="1" smtClean="0"/>
              <a:t>chăm</a:t>
            </a:r>
            <a:r>
              <a:rPr lang="en-US" sz="2000" dirty="0" smtClean="0"/>
              <a:t> </a:t>
            </a:r>
            <a:r>
              <a:rPr lang="en-US" sz="2000" dirty="0" err="1" smtClean="0"/>
              <a:t>sóc</a:t>
            </a:r>
            <a:r>
              <a:rPr lang="en-US" sz="2000" dirty="0" smtClean="0"/>
              <a:t> </a:t>
            </a:r>
            <a:r>
              <a:rPr lang="en-US" sz="2000" dirty="0" err="1" smtClean="0"/>
              <a:t>trẻ</a:t>
            </a:r>
            <a:r>
              <a:rPr lang="en-US" sz="2000" dirty="0" smtClean="0"/>
              <a:t> </a:t>
            </a:r>
            <a:r>
              <a:rPr lang="en-US" sz="2000" dirty="0" err="1" smtClean="0"/>
              <a:t>em</a:t>
            </a:r>
            <a:r>
              <a:rPr lang="en-US" sz="2000" dirty="0" smtClean="0"/>
              <a:t>; </a:t>
            </a:r>
            <a:r>
              <a:rPr lang="en-US" sz="2000" dirty="0" err="1" smtClean="0"/>
              <a:t>bảo</a:t>
            </a:r>
            <a:r>
              <a:rPr lang="en-US" sz="2000" dirty="0" smtClean="0"/>
              <a:t> </a:t>
            </a:r>
            <a:r>
              <a:rPr lang="en-US" sz="2000" dirty="0" err="1" smtClean="0"/>
              <a:t>trợ</a:t>
            </a:r>
            <a:r>
              <a:rPr lang="en-US" sz="2000" dirty="0" smtClean="0"/>
              <a:t>, </a:t>
            </a:r>
            <a:r>
              <a:rPr lang="en-US" sz="2000" dirty="0" err="1" smtClean="0"/>
              <a:t>cứu</a:t>
            </a:r>
            <a:r>
              <a:rPr lang="en-US" sz="2000" dirty="0" smtClean="0"/>
              <a:t> </a:t>
            </a:r>
            <a:r>
              <a:rPr lang="en-US" sz="2000" dirty="0" err="1" smtClean="0"/>
              <a:t>trợ</a:t>
            </a:r>
            <a:r>
              <a:rPr lang="en-US" sz="2000" dirty="0" smtClean="0"/>
              <a:t> </a:t>
            </a:r>
            <a:r>
              <a:rPr lang="en-US" sz="2000" dirty="0" err="1" smtClean="0"/>
              <a:t>xã</a:t>
            </a:r>
            <a:r>
              <a:rPr lang="en-US" sz="2000" dirty="0" smtClean="0"/>
              <a:t> </a:t>
            </a:r>
            <a:r>
              <a:rPr lang="en-US" sz="2000" dirty="0" err="1" smtClean="0"/>
              <a:t>hội</a:t>
            </a:r>
            <a:r>
              <a:rPr lang="en-US" sz="2000" dirty="0" smtClean="0"/>
              <a:t>; </a:t>
            </a:r>
            <a:r>
              <a:rPr lang="en-US" sz="2000" dirty="0" err="1" smtClean="0"/>
              <a:t>quản</a:t>
            </a:r>
            <a:r>
              <a:rPr lang="en-US" sz="2000" dirty="0" smtClean="0"/>
              <a:t> </a:t>
            </a:r>
            <a:r>
              <a:rPr lang="en-US" sz="2000" dirty="0" err="1" smtClean="0"/>
              <a:t>lý</a:t>
            </a:r>
            <a:r>
              <a:rPr lang="en-US" sz="2000" dirty="0" smtClean="0"/>
              <a:t> </a:t>
            </a:r>
            <a:r>
              <a:rPr lang="en-US" sz="2000" dirty="0" err="1" smtClean="0"/>
              <a:t>tài</a:t>
            </a:r>
            <a:r>
              <a:rPr lang="en-US" sz="2000" dirty="0" smtClean="0"/>
              <a:t> </a:t>
            </a:r>
            <a:r>
              <a:rPr lang="en-US" sz="2000" dirty="0" err="1" smtClean="0"/>
              <a:t>sản</a:t>
            </a:r>
            <a:r>
              <a:rPr lang="en-US" sz="2000" dirty="0" smtClean="0"/>
              <a:t> </a:t>
            </a:r>
            <a:r>
              <a:rPr lang="en-US" sz="2000" dirty="0" err="1" smtClean="0"/>
              <a:t>công</a:t>
            </a:r>
            <a:endParaRPr lang="en-US" sz="2000" dirty="0" smtClean="0"/>
          </a:p>
          <a:p>
            <a:pPr marL="285750" indent="-285750">
              <a:buBlip>
                <a:blip r:embed="rId3"/>
              </a:buBlip>
            </a:pPr>
            <a:r>
              <a:rPr lang="en-US" sz="2000" b="1" dirty="0" smtClean="0"/>
              <a:t>75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lao</a:t>
            </a:r>
            <a:r>
              <a:rPr lang="en-US" sz="2000" dirty="0" smtClean="0"/>
              <a:t> </a:t>
            </a:r>
            <a:r>
              <a:rPr lang="en-US" sz="2000" dirty="0" err="1" smtClean="0"/>
              <a:t>động</a:t>
            </a:r>
            <a:r>
              <a:rPr lang="en-US" sz="2000" dirty="0" smtClean="0"/>
              <a:t>; </a:t>
            </a:r>
            <a:r>
              <a:rPr lang="en-US" sz="2000" dirty="0" err="1" smtClean="0"/>
              <a:t>giáo</a:t>
            </a:r>
            <a:r>
              <a:rPr lang="en-US" sz="2000" dirty="0" smtClean="0"/>
              <a:t> </a:t>
            </a:r>
            <a:r>
              <a:rPr lang="en-US" sz="2000" dirty="0" err="1" smtClean="0"/>
              <a:t>dục</a:t>
            </a:r>
            <a:r>
              <a:rPr lang="en-US" sz="2000" dirty="0" smtClean="0"/>
              <a:t> </a:t>
            </a:r>
            <a:r>
              <a:rPr lang="en-US" sz="2000" dirty="0" err="1" smtClean="0"/>
              <a:t>nghề</a:t>
            </a:r>
            <a:r>
              <a:rPr lang="en-US" sz="2000" dirty="0" smtClean="0"/>
              <a:t> </a:t>
            </a:r>
            <a:r>
              <a:rPr lang="en-US" sz="2000" dirty="0" err="1" smtClean="0"/>
              <a:t>nghiệp</a:t>
            </a:r>
            <a:r>
              <a:rPr lang="en-US" sz="2000" dirty="0" smtClean="0"/>
              <a:t>; BHXH, BHYT, BHTN; </a:t>
            </a:r>
            <a:r>
              <a:rPr lang="en-US" sz="2000" dirty="0" err="1" smtClean="0"/>
              <a:t>phòng</a:t>
            </a:r>
            <a:r>
              <a:rPr lang="en-US" sz="2000" dirty="0" smtClean="0"/>
              <a:t>, </a:t>
            </a:r>
            <a:r>
              <a:rPr lang="en-US" sz="2000" dirty="0" err="1" smtClean="0"/>
              <a:t>chống</a:t>
            </a:r>
            <a:r>
              <a:rPr lang="en-US" sz="2000" dirty="0" smtClean="0"/>
              <a:t> </a:t>
            </a:r>
            <a:r>
              <a:rPr lang="en-US" sz="2000" dirty="0" err="1" smtClean="0"/>
              <a:t>tệ</a:t>
            </a:r>
            <a:r>
              <a:rPr lang="en-US" sz="2000" dirty="0" smtClean="0"/>
              <a:t> </a:t>
            </a:r>
            <a:r>
              <a:rPr lang="en-US" sz="2000" dirty="0" err="1" smtClean="0"/>
              <a:t>nạn</a:t>
            </a:r>
            <a:r>
              <a:rPr lang="en-US" sz="2000" dirty="0" smtClean="0"/>
              <a:t> </a:t>
            </a:r>
            <a:r>
              <a:rPr lang="en-US" sz="2000" dirty="0" err="1" smtClean="0"/>
              <a:t>xã</a:t>
            </a:r>
            <a:r>
              <a:rPr lang="en-US" sz="2000" dirty="0" smtClean="0"/>
              <a:t> </a:t>
            </a:r>
            <a:r>
              <a:rPr lang="en-US" sz="2000" dirty="0" err="1" smtClean="0"/>
              <a:t>hội</a:t>
            </a:r>
            <a:endParaRPr lang="en-US" sz="2000" dirty="0" smtClean="0"/>
          </a:p>
          <a:p>
            <a:pPr marL="285750" indent="-285750">
              <a:buBlip>
                <a:blip r:embed="rId3"/>
              </a:buBlip>
            </a:pPr>
            <a:r>
              <a:rPr lang="en-US" sz="2000" b="1" dirty="0" smtClean="0"/>
              <a:t>100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quản</a:t>
            </a:r>
            <a:r>
              <a:rPr lang="en-US" sz="2000" dirty="0" smtClean="0"/>
              <a:t> </a:t>
            </a:r>
            <a:r>
              <a:rPr lang="en-US" sz="2000" dirty="0" err="1" smtClean="0"/>
              <a:t>lý</a:t>
            </a:r>
            <a:r>
              <a:rPr lang="en-US" sz="2000" dirty="0" smtClean="0"/>
              <a:t> </a:t>
            </a:r>
            <a:r>
              <a:rPr lang="en-US" sz="2000" dirty="0" err="1" smtClean="0"/>
              <a:t>lao</a:t>
            </a:r>
            <a:r>
              <a:rPr lang="en-US" sz="2000" dirty="0" smtClean="0"/>
              <a:t> </a:t>
            </a:r>
            <a:r>
              <a:rPr lang="en-US" sz="2000" dirty="0" err="1" smtClean="0"/>
              <a:t>động</a:t>
            </a:r>
            <a:r>
              <a:rPr lang="en-US" sz="2000" dirty="0" smtClean="0"/>
              <a:t> </a:t>
            </a:r>
            <a:r>
              <a:rPr lang="en-US" sz="2000" dirty="0" err="1" smtClean="0"/>
              <a:t>ngoài</a:t>
            </a:r>
            <a:r>
              <a:rPr lang="en-US" sz="2000" dirty="0" smtClean="0"/>
              <a:t> </a:t>
            </a:r>
            <a:r>
              <a:rPr lang="en-US" sz="2000" dirty="0" err="1" smtClean="0"/>
              <a:t>nước</a:t>
            </a:r>
            <a:r>
              <a:rPr lang="en-US" sz="2000" dirty="0" smtClean="0"/>
              <a:t>, </a:t>
            </a:r>
            <a:r>
              <a:rPr lang="en-US" sz="2000" dirty="0" err="1" smtClean="0"/>
              <a:t>kinh</a:t>
            </a:r>
            <a:r>
              <a:rPr lang="en-US" sz="2000" dirty="0" smtClean="0"/>
              <a:t> </a:t>
            </a:r>
            <a:r>
              <a:rPr lang="en-US" sz="2000" dirty="0" err="1" smtClean="0"/>
              <a:t>doanh</a:t>
            </a:r>
            <a:r>
              <a:rPr lang="en-US" sz="2000" dirty="0" smtClean="0"/>
              <a:t> </a:t>
            </a:r>
            <a:r>
              <a:rPr lang="en-US" sz="2000" dirty="0" err="1" smtClean="0"/>
              <a:t>bảo</a:t>
            </a:r>
            <a:r>
              <a:rPr lang="en-US" sz="2000" dirty="0" smtClean="0"/>
              <a:t> </a:t>
            </a:r>
            <a:r>
              <a:rPr lang="en-US" sz="2000" dirty="0" err="1" smtClean="0"/>
              <a:t>hiểm</a:t>
            </a:r>
            <a:r>
              <a:rPr lang="en-US" sz="2000" dirty="0" smtClean="0"/>
              <a:t>; </a:t>
            </a:r>
            <a:r>
              <a:rPr lang="en-US" sz="2000" dirty="0" err="1" smtClean="0"/>
              <a:t>thực</a:t>
            </a:r>
            <a:r>
              <a:rPr lang="en-US" sz="2000" dirty="0" smtClean="0"/>
              <a:t> </a:t>
            </a:r>
            <a:r>
              <a:rPr lang="en-US" sz="2000" dirty="0" err="1" smtClean="0"/>
              <a:t>hành</a:t>
            </a:r>
            <a:r>
              <a:rPr lang="en-US" sz="2000" dirty="0" smtClean="0"/>
              <a:t> </a:t>
            </a:r>
            <a:r>
              <a:rPr lang="en-US" sz="2000" dirty="0" err="1" smtClean="0"/>
              <a:t>tiết</a:t>
            </a:r>
            <a:r>
              <a:rPr lang="en-US" sz="2000" dirty="0" smtClean="0"/>
              <a:t> </a:t>
            </a:r>
            <a:r>
              <a:rPr lang="en-US" sz="2000" dirty="0" err="1" smtClean="0"/>
              <a:t>kiệm</a:t>
            </a:r>
            <a:r>
              <a:rPr lang="en-US" sz="2000" dirty="0" smtClean="0"/>
              <a:t>, </a:t>
            </a:r>
            <a:r>
              <a:rPr lang="en-US" sz="2000" dirty="0" err="1" smtClean="0"/>
              <a:t>chống</a:t>
            </a:r>
            <a:r>
              <a:rPr lang="en-US" sz="2000" dirty="0" smtClean="0"/>
              <a:t> </a:t>
            </a:r>
            <a:r>
              <a:rPr lang="en-US" sz="2000" dirty="0" err="1" smtClean="0"/>
              <a:t>lãng</a:t>
            </a:r>
            <a:r>
              <a:rPr lang="en-US" sz="2000" dirty="0" smtClean="0"/>
              <a:t> </a:t>
            </a:r>
            <a:r>
              <a:rPr lang="en-US" sz="2000" dirty="0" err="1" smtClean="0"/>
              <a:t>phí</a:t>
            </a:r>
            <a:r>
              <a:rPr lang="en-US" sz="2000" dirty="0" smtClean="0"/>
              <a:t>; </a:t>
            </a:r>
            <a:r>
              <a:rPr lang="en-US" sz="2000" dirty="0" err="1" smtClean="0"/>
              <a:t>điện</a:t>
            </a:r>
            <a:r>
              <a:rPr lang="en-US" sz="2000" dirty="0" smtClean="0"/>
              <a:t> </a:t>
            </a:r>
            <a:r>
              <a:rPr lang="en-US" sz="2000" dirty="0" err="1" smtClean="0"/>
              <a:t>lực</a:t>
            </a:r>
            <a:endParaRPr lang="en-US" sz="2000" dirty="0" smtClean="0"/>
          </a:p>
          <a:p>
            <a:pPr marL="285750" indent="-285750">
              <a:buBlip>
                <a:blip r:embed="rId3"/>
              </a:buBlip>
            </a:pPr>
            <a:r>
              <a:rPr lang="en-US" sz="2000" b="1" dirty="0" smtClean="0"/>
              <a:t>150 </a:t>
            </a:r>
            <a:r>
              <a:rPr lang="en-US" sz="2000" b="1" dirty="0" err="1" smtClean="0"/>
              <a:t>triệu</a:t>
            </a:r>
            <a:r>
              <a:rPr lang="en-US" sz="2000" b="1" dirty="0" smtClean="0"/>
              <a:t> </a:t>
            </a:r>
            <a:r>
              <a:rPr lang="en-US" sz="2000" b="1" dirty="0" err="1" smtClean="0"/>
              <a:t>đồng</a:t>
            </a:r>
            <a:r>
              <a:rPr lang="en-US" sz="2000" dirty="0" smtClean="0"/>
              <a:t>: </a:t>
            </a:r>
            <a:r>
              <a:rPr lang="en-US" sz="2000" dirty="0" err="1" smtClean="0"/>
              <a:t>sản</a:t>
            </a:r>
            <a:r>
              <a:rPr lang="en-US" sz="2000" dirty="0" smtClean="0"/>
              <a:t> </a:t>
            </a:r>
            <a:r>
              <a:rPr lang="en-US" sz="2000" dirty="0" err="1" smtClean="0"/>
              <a:t>xuất</a:t>
            </a:r>
            <a:r>
              <a:rPr lang="en-US" sz="2000" dirty="0" smtClean="0"/>
              <a:t>, </a:t>
            </a:r>
            <a:r>
              <a:rPr lang="en-US" sz="2000" dirty="0" err="1" smtClean="0"/>
              <a:t>kinh</a:t>
            </a:r>
            <a:r>
              <a:rPr lang="en-US" sz="2000" dirty="0" smtClean="0"/>
              <a:t> </a:t>
            </a:r>
            <a:r>
              <a:rPr lang="en-US" sz="2000" dirty="0" err="1" smtClean="0"/>
              <a:t>doanh</a:t>
            </a:r>
            <a:r>
              <a:rPr lang="en-US" sz="2000" dirty="0" smtClean="0"/>
              <a:t> </a:t>
            </a:r>
            <a:r>
              <a:rPr lang="en-US" sz="2000" dirty="0" err="1" smtClean="0"/>
              <a:t>vật</a:t>
            </a:r>
            <a:r>
              <a:rPr lang="en-US" sz="2000" dirty="0" smtClean="0"/>
              <a:t> </a:t>
            </a:r>
            <a:r>
              <a:rPr lang="en-US" sz="2000" dirty="0" err="1" smtClean="0"/>
              <a:t>liệu</a:t>
            </a:r>
            <a:r>
              <a:rPr lang="en-US" sz="2000" dirty="0" smtClean="0"/>
              <a:t> </a:t>
            </a:r>
            <a:r>
              <a:rPr lang="en-US" sz="2000" dirty="0" err="1" smtClean="0"/>
              <a:t>xây</a:t>
            </a:r>
            <a:r>
              <a:rPr lang="en-US" sz="2000" dirty="0" smtClean="0"/>
              <a:t> </a:t>
            </a:r>
            <a:r>
              <a:rPr lang="en-US" sz="2000" dirty="0" err="1" smtClean="0"/>
              <a:t>dựng</a:t>
            </a:r>
            <a:endParaRPr lang="en-US" sz="2000" dirty="0"/>
          </a:p>
        </p:txBody>
      </p:sp>
    </p:spTree>
    <p:extLst>
      <p:ext uri="{BB962C8B-B14F-4D97-AF65-F5344CB8AC3E}">
        <p14:creationId xmlns:p14="http://schemas.microsoft.com/office/powerpoint/2010/main" val="6804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500"/>
                                        <p:tgtEl>
                                          <p:spTgt spid="2">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6" dur="500"/>
                                        <p:tgtEl>
                                          <p:spTgt spid="2">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9" dur="500"/>
                                        <p:tgtEl>
                                          <p:spTgt spid="2">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randombar(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THỜI HẠN TƯỚC QUYỀN SỬ DỤNG GIẤY PHÉP, CHỨNG CHỈ HÀNH NGHỀ, ĐÌNH CHỈ HOẠT ĐỘNG</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34</a:t>
            </a:fld>
            <a:endParaRPr/>
          </a:p>
        </p:txBody>
      </p:sp>
      <p:sp>
        <p:nvSpPr>
          <p:cNvPr id="2" name="TextBox 1"/>
          <p:cNvSpPr txBox="1"/>
          <p:nvPr/>
        </p:nvSpPr>
        <p:spPr>
          <a:xfrm>
            <a:off x="3657600" y="819150"/>
            <a:ext cx="5257800" cy="3416320"/>
          </a:xfrm>
          <a:prstGeom prst="rect">
            <a:avLst/>
          </a:prstGeom>
          <a:noFill/>
        </p:spPr>
        <p:txBody>
          <a:bodyPr wrap="square" rtlCol="0">
            <a:spAutoFit/>
          </a:bodyPr>
          <a:lstStyle/>
          <a:p>
            <a:pPr marL="285750" indent="-285750">
              <a:spcBef>
                <a:spcPts val="1200"/>
              </a:spcBef>
              <a:spcAft>
                <a:spcPts val="1200"/>
              </a:spcAft>
              <a:buBlip>
                <a:blip r:embed="rId3"/>
              </a:buBlip>
            </a:pPr>
            <a:r>
              <a:rPr lang="en-US" sz="2200" dirty="0" err="1" smtClean="0"/>
              <a:t>Từ</a:t>
            </a:r>
            <a:r>
              <a:rPr lang="en-US" sz="2200" dirty="0" smtClean="0"/>
              <a:t> 01 - 24 </a:t>
            </a:r>
            <a:r>
              <a:rPr lang="en-US" sz="2200" dirty="0" err="1" smtClean="0"/>
              <a:t>tháng</a:t>
            </a:r>
            <a:r>
              <a:rPr lang="en-US" sz="2200" dirty="0" smtClean="0"/>
              <a:t>, </a:t>
            </a:r>
            <a:r>
              <a:rPr lang="en-US" sz="2200" dirty="0" err="1" smtClean="0"/>
              <a:t>kể</a:t>
            </a:r>
            <a:r>
              <a:rPr lang="en-US" sz="2200" dirty="0" smtClean="0"/>
              <a:t> </a:t>
            </a:r>
            <a:r>
              <a:rPr lang="en-US" sz="2200" dirty="0" err="1" smtClean="0"/>
              <a:t>từ</a:t>
            </a:r>
            <a:r>
              <a:rPr lang="en-US" sz="2200" dirty="0" smtClean="0"/>
              <a:t> </a:t>
            </a:r>
            <a:r>
              <a:rPr lang="en-US" sz="2200" dirty="0" err="1" smtClean="0"/>
              <a:t>ngày</a:t>
            </a:r>
            <a:r>
              <a:rPr lang="en-US" sz="2200" dirty="0" smtClean="0"/>
              <a:t> </a:t>
            </a:r>
            <a:r>
              <a:rPr lang="en-US" sz="2200" dirty="0" err="1" smtClean="0"/>
              <a:t>quyết</a:t>
            </a:r>
            <a:r>
              <a:rPr lang="en-US" sz="2200" dirty="0" smtClean="0"/>
              <a:t> </a:t>
            </a:r>
            <a:r>
              <a:rPr lang="en-US" sz="2200" dirty="0" err="1" smtClean="0"/>
              <a:t>định</a:t>
            </a:r>
            <a:r>
              <a:rPr lang="en-US" sz="2200" dirty="0" smtClean="0"/>
              <a:t> </a:t>
            </a:r>
            <a:r>
              <a:rPr lang="en-US" sz="2200" dirty="0" err="1" smtClean="0"/>
              <a:t>xử</a:t>
            </a:r>
            <a:r>
              <a:rPr lang="en-US" sz="2200" dirty="0" smtClean="0"/>
              <a:t> </a:t>
            </a:r>
            <a:r>
              <a:rPr lang="en-US" sz="2200" dirty="0" err="1" smtClean="0"/>
              <a:t>phạt</a:t>
            </a:r>
            <a:r>
              <a:rPr lang="en-US" sz="2200" dirty="0" smtClean="0"/>
              <a:t> </a:t>
            </a:r>
            <a:r>
              <a:rPr lang="en-US" sz="2200" dirty="0" err="1" smtClean="0"/>
              <a:t>có</a:t>
            </a:r>
            <a:r>
              <a:rPr lang="en-US" sz="2200" dirty="0" smtClean="0"/>
              <a:t> </a:t>
            </a:r>
            <a:r>
              <a:rPr lang="en-US" sz="2200" dirty="0" err="1" smtClean="0"/>
              <a:t>hiệu</a:t>
            </a:r>
            <a:r>
              <a:rPr lang="en-US" sz="2200" dirty="0" smtClean="0"/>
              <a:t> </a:t>
            </a:r>
            <a:r>
              <a:rPr lang="en-US" sz="2200" dirty="0" err="1" smtClean="0"/>
              <a:t>lực</a:t>
            </a:r>
            <a:endParaRPr lang="en-US" sz="2200" dirty="0" smtClean="0"/>
          </a:p>
          <a:p>
            <a:pPr marL="285750" indent="-285750">
              <a:spcBef>
                <a:spcPts val="1200"/>
              </a:spcBef>
              <a:spcAft>
                <a:spcPts val="1200"/>
              </a:spcAft>
              <a:buBlip>
                <a:blip r:embed="rId3"/>
              </a:buBlip>
            </a:pPr>
            <a:r>
              <a:rPr lang="en-US" sz="2200" dirty="0" err="1" smtClean="0"/>
              <a:t>Thời</a:t>
            </a:r>
            <a:r>
              <a:rPr lang="en-US" sz="2200" dirty="0" smtClean="0"/>
              <a:t> </a:t>
            </a:r>
            <a:r>
              <a:rPr lang="en-US" sz="2200" dirty="0" err="1" smtClean="0"/>
              <a:t>hạn</a:t>
            </a:r>
            <a:r>
              <a:rPr lang="en-US" sz="2200" dirty="0" smtClean="0"/>
              <a:t> </a:t>
            </a:r>
            <a:r>
              <a:rPr lang="en-US" sz="2200" dirty="0" err="1" smtClean="0"/>
              <a:t>cụ</a:t>
            </a:r>
            <a:r>
              <a:rPr lang="en-US" sz="2200" dirty="0" smtClean="0"/>
              <a:t> </a:t>
            </a:r>
            <a:r>
              <a:rPr lang="en-US" sz="2200" dirty="0" err="1" smtClean="0"/>
              <a:t>thể</a:t>
            </a:r>
            <a:r>
              <a:rPr lang="en-US" sz="2200" dirty="0" smtClean="0"/>
              <a:t> </a:t>
            </a:r>
            <a:r>
              <a:rPr lang="en-US" sz="2200" dirty="0" err="1" smtClean="0"/>
              <a:t>là</a:t>
            </a:r>
            <a:r>
              <a:rPr lang="en-US" sz="2200" dirty="0" smtClean="0"/>
              <a:t> </a:t>
            </a:r>
            <a:r>
              <a:rPr lang="en-US" sz="2200" dirty="0" err="1" smtClean="0"/>
              <a:t>mức</a:t>
            </a:r>
            <a:r>
              <a:rPr lang="en-US" sz="2200" dirty="0" smtClean="0"/>
              <a:t> </a:t>
            </a:r>
            <a:r>
              <a:rPr lang="en-US" sz="2200" dirty="0" err="1" smtClean="0"/>
              <a:t>trung</a:t>
            </a:r>
            <a:r>
              <a:rPr lang="en-US" sz="2200" dirty="0" smtClean="0"/>
              <a:t> </a:t>
            </a:r>
            <a:r>
              <a:rPr lang="en-US" sz="2200" dirty="0" err="1" smtClean="0"/>
              <a:t>bình</a:t>
            </a:r>
            <a:r>
              <a:rPr lang="en-US" sz="2200" dirty="0" smtClean="0"/>
              <a:t> </a:t>
            </a:r>
            <a:r>
              <a:rPr lang="en-US" sz="2200" dirty="0" err="1" smtClean="0"/>
              <a:t>của</a:t>
            </a:r>
            <a:r>
              <a:rPr lang="en-US" sz="2200" dirty="0" smtClean="0"/>
              <a:t> </a:t>
            </a:r>
            <a:r>
              <a:rPr lang="en-US" sz="2200" dirty="0" err="1" smtClean="0"/>
              <a:t>khung</a:t>
            </a:r>
            <a:endParaRPr lang="en-US" sz="2200" dirty="0" smtClean="0"/>
          </a:p>
          <a:p>
            <a:pPr marL="285750" indent="-285750">
              <a:spcBef>
                <a:spcPts val="1200"/>
              </a:spcBef>
              <a:spcAft>
                <a:spcPts val="1200"/>
              </a:spcAft>
              <a:buBlip>
                <a:blip r:embed="rId3"/>
              </a:buBlip>
            </a:pPr>
            <a:r>
              <a:rPr lang="en-US" sz="2200" dirty="0" err="1" smtClean="0"/>
              <a:t>Người</a:t>
            </a:r>
            <a:r>
              <a:rPr lang="en-US" sz="2200" dirty="0" smtClean="0"/>
              <a:t> </a:t>
            </a:r>
            <a:r>
              <a:rPr lang="en-US" sz="2200" dirty="0" err="1" smtClean="0"/>
              <a:t>có</a:t>
            </a:r>
            <a:r>
              <a:rPr lang="en-US" sz="2200" dirty="0" smtClean="0"/>
              <a:t> </a:t>
            </a:r>
            <a:r>
              <a:rPr lang="en-US" sz="2200" dirty="0" err="1" smtClean="0"/>
              <a:t>thẩm</a:t>
            </a:r>
            <a:r>
              <a:rPr lang="en-US" sz="2200" dirty="0" smtClean="0"/>
              <a:t> </a:t>
            </a:r>
            <a:r>
              <a:rPr lang="en-US" sz="2200" dirty="0" err="1" smtClean="0"/>
              <a:t>quyền</a:t>
            </a:r>
            <a:r>
              <a:rPr lang="en-US" sz="2200" dirty="0" smtClean="0"/>
              <a:t> </a:t>
            </a:r>
            <a:r>
              <a:rPr lang="en-US" sz="2200" dirty="0" err="1" smtClean="0"/>
              <a:t>xử</a:t>
            </a:r>
            <a:r>
              <a:rPr lang="en-US" sz="2200" dirty="0" smtClean="0"/>
              <a:t> </a:t>
            </a:r>
            <a:r>
              <a:rPr lang="en-US" sz="2200" dirty="0" err="1" smtClean="0"/>
              <a:t>phạt</a:t>
            </a:r>
            <a:r>
              <a:rPr lang="en-US" sz="2200" dirty="0" smtClean="0"/>
              <a:t> </a:t>
            </a:r>
            <a:r>
              <a:rPr lang="en-US" sz="2200" dirty="0" err="1" smtClean="0"/>
              <a:t>giữ</a:t>
            </a:r>
            <a:r>
              <a:rPr lang="en-US" sz="2200" dirty="0" smtClean="0"/>
              <a:t> </a:t>
            </a:r>
            <a:r>
              <a:rPr lang="en-US" sz="2200" dirty="0" err="1" smtClean="0"/>
              <a:t>giấy</a:t>
            </a:r>
            <a:r>
              <a:rPr lang="en-US" sz="2200" dirty="0" smtClean="0"/>
              <a:t> </a:t>
            </a:r>
            <a:r>
              <a:rPr lang="en-US" sz="2200" dirty="0" err="1" smtClean="0"/>
              <a:t>phép</a:t>
            </a:r>
            <a:r>
              <a:rPr lang="en-US" sz="2200" dirty="0" smtClean="0"/>
              <a:t>, </a:t>
            </a:r>
            <a:r>
              <a:rPr lang="en-US" sz="2200" dirty="0" err="1" smtClean="0"/>
              <a:t>chứng</a:t>
            </a:r>
            <a:r>
              <a:rPr lang="en-US" sz="2200" dirty="0" smtClean="0"/>
              <a:t> </a:t>
            </a:r>
            <a:r>
              <a:rPr lang="en-US" sz="2200" dirty="0" err="1" smtClean="0"/>
              <a:t>chỉ</a:t>
            </a:r>
            <a:r>
              <a:rPr lang="en-US" sz="2200" dirty="0" smtClean="0"/>
              <a:t> </a:t>
            </a:r>
            <a:r>
              <a:rPr lang="en-US" sz="2200" dirty="0" err="1" smtClean="0"/>
              <a:t>hành</a:t>
            </a:r>
            <a:r>
              <a:rPr lang="en-US" sz="2200" dirty="0" smtClean="0"/>
              <a:t> </a:t>
            </a:r>
            <a:r>
              <a:rPr lang="en-US" sz="2200" dirty="0" err="1" smtClean="0"/>
              <a:t>nghề</a:t>
            </a:r>
            <a:r>
              <a:rPr lang="en-US" sz="2200" dirty="0" smtClean="0"/>
              <a:t> </a:t>
            </a:r>
            <a:r>
              <a:rPr lang="en-US" sz="2200" dirty="0" err="1" smtClean="0"/>
              <a:t>trong</a:t>
            </a:r>
            <a:r>
              <a:rPr lang="en-US" sz="2200" dirty="0" smtClean="0"/>
              <a:t> </a:t>
            </a:r>
            <a:r>
              <a:rPr lang="en-US" sz="2200" dirty="0" err="1" smtClean="0"/>
              <a:t>thời</a:t>
            </a:r>
            <a:r>
              <a:rPr lang="en-US" sz="2200" dirty="0" smtClean="0"/>
              <a:t> </a:t>
            </a:r>
            <a:r>
              <a:rPr lang="en-US" sz="2200" dirty="0" err="1" smtClean="0"/>
              <a:t>hạn</a:t>
            </a:r>
            <a:r>
              <a:rPr lang="en-US" sz="2200" dirty="0" smtClean="0"/>
              <a:t> </a:t>
            </a:r>
            <a:r>
              <a:rPr lang="en-US" sz="2200" dirty="0" err="1" smtClean="0"/>
              <a:t>tước</a:t>
            </a:r>
            <a:r>
              <a:rPr lang="en-US" sz="2200" dirty="0" smtClean="0"/>
              <a:t> </a:t>
            </a:r>
            <a:r>
              <a:rPr lang="en-US" sz="2200" dirty="0" err="1" smtClean="0"/>
              <a:t>quyền</a:t>
            </a:r>
            <a:r>
              <a:rPr lang="en-US" sz="2200" dirty="0" smtClean="0"/>
              <a:t> </a:t>
            </a:r>
            <a:r>
              <a:rPr lang="en-US" sz="2200" dirty="0" err="1" smtClean="0"/>
              <a:t>sử</a:t>
            </a:r>
            <a:r>
              <a:rPr lang="en-US" sz="2200" dirty="0" smtClean="0"/>
              <a:t> </a:t>
            </a:r>
            <a:r>
              <a:rPr lang="en-US" sz="2200" dirty="0" err="1" smtClean="0"/>
              <a:t>dụng</a:t>
            </a:r>
            <a:r>
              <a:rPr lang="en-US" sz="2200" dirty="0" smtClean="0"/>
              <a:t> </a:t>
            </a:r>
            <a:r>
              <a:rPr lang="en-US" sz="2200" dirty="0" err="1" smtClean="0"/>
              <a:t>giấy</a:t>
            </a:r>
            <a:r>
              <a:rPr lang="en-US" sz="2200" dirty="0" smtClean="0"/>
              <a:t> </a:t>
            </a:r>
            <a:r>
              <a:rPr lang="en-US" sz="2200" dirty="0" err="1" smtClean="0"/>
              <a:t>phép</a:t>
            </a:r>
            <a:r>
              <a:rPr lang="en-US" sz="2200" dirty="0" smtClean="0"/>
              <a:t>, </a:t>
            </a:r>
            <a:r>
              <a:rPr lang="en-US" sz="2200" dirty="0" err="1" smtClean="0"/>
              <a:t>chứng</a:t>
            </a:r>
            <a:r>
              <a:rPr lang="en-US" sz="2200" dirty="0" smtClean="0"/>
              <a:t> </a:t>
            </a:r>
            <a:r>
              <a:rPr lang="en-US" sz="2200" dirty="0" err="1" smtClean="0"/>
              <a:t>chỉ</a:t>
            </a:r>
            <a:r>
              <a:rPr lang="en-US" sz="2200" dirty="0" smtClean="0"/>
              <a:t> </a:t>
            </a:r>
            <a:r>
              <a:rPr lang="en-US" sz="2200" dirty="0" err="1" smtClean="0"/>
              <a:t>hành</a:t>
            </a:r>
            <a:r>
              <a:rPr lang="en-US" sz="2200" dirty="0" smtClean="0"/>
              <a:t> </a:t>
            </a:r>
            <a:r>
              <a:rPr lang="en-US" sz="2200" dirty="0" err="1" smtClean="0"/>
              <a:t>nghề</a:t>
            </a:r>
            <a:endParaRPr lang="en-US" sz="2200" dirty="0"/>
          </a:p>
        </p:txBody>
      </p:sp>
    </p:spTree>
    <p:extLst>
      <p:ext uri="{BB962C8B-B14F-4D97-AF65-F5344CB8AC3E}">
        <p14:creationId xmlns:p14="http://schemas.microsoft.com/office/powerpoint/2010/main" val="290542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ĐÌNH CHỈ HOẠT ĐỘNG CÓ THỜI HẠN</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35</a:t>
            </a:fld>
            <a:endParaRPr/>
          </a:p>
        </p:txBody>
      </p:sp>
      <p:sp>
        <p:nvSpPr>
          <p:cNvPr id="2" name="TextBox 1"/>
          <p:cNvSpPr txBox="1"/>
          <p:nvPr/>
        </p:nvSpPr>
        <p:spPr>
          <a:xfrm>
            <a:off x="3657600" y="819150"/>
            <a:ext cx="5257800" cy="2092881"/>
          </a:xfrm>
          <a:prstGeom prst="rect">
            <a:avLst/>
          </a:prstGeom>
          <a:noFill/>
        </p:spPr>
        <p:txBody>
          <a:bodyPr wrap="square" rtlCol="0">
            <a:spAutoFit/>
          </a:bodyPr>
          <a:lstStyle/>
          <a:p>
            <a:pPr marL="285750" indent="-285750">
              <a:spcBef>
                <a:spcPts val="1200"/>
              </a:spcBef>
              <a:spcAft>
                <a:spcPts val="1200"/>
              </a:spcAft>
              <a:buBlip>
                <a:blip r:embed="rId3"/>
              </a:buBlip>
            </a:pPr>
            <a:r>
              <a:rPr lang="en-US" sz="2200" dirty="0" err="1" smtClean="0"/>
              <a:t>Đình</a:t>
            </a:r>
            <a:r>
              <a:rPr lang="en-US" sz="2200" dirty="0" smtClean="0"/>
              <a:t> </a:t>
            </a:r>
            <a:r>
              <a:rPr lang="en-US" sz="2200" dirty="0" err="1" smtClean="0"/>
              <a:t>chỉ</a:t>
            </a:r>
            <a:r>
              <a:rPr lang="en-US" sz="2200" dirty="0" smtClean="0"/>
              <a:t> 1 </a:t>
            </a:r>
            <a:r>
              <a:rPr lang="en-US" sz="2200" dirty="0" err="1" smtClean="0"/>
              <a:t>phần</a:t>
            </a:r>
            <a:r>
              <a:rPr lang="en-US" sz="2200" dirty="0" smtClean="0"/>
              <a:t> (</a:t>
            </a:r>
            <a:r>
              <a:rPr lang="en-US" sz="2200" dirty="0" err="1" smtClean="0"/>
              <a:t>nếu</a:t>
            </a:r>
            <a:r>
              <a:rPr lang="en-US" sz="2200" dirty="0" smtClean="0"/>
              <a:t> </a:t>
            </a:r>
            <a:r>
              <a:rPr lang="en-US" sz="2200" dirty="0" err="1" smtClean="0"/>
              <a:t>kinh</a:t>
            </a:r>
            <a:r>
              <a:rPr lang="en-US" sz="2200" dirty="0" smtClean="0"/>
              <a:t> </a:t>
            </a:r>
            <a:r>
              <a:rPr lang="en-US" sz="2200" dirty="0" err="1" smtClean="0"/>
              <a:t>doanh</a:t>
            </a:r>
            <a:r>
              <a:rPr lang="en-US" sz="2200" dirty="0" smtClean="0"/>
              <a:t> </a:t>
            </a:r>
            <a:r>
              <a:rPr lang="en-US" sz="2200" dirty="0" err="1" smtClean="0"/>
              <a:t>đó</a:t>
            </a:r>
            <a:r>
              <a:rPr lang="en-US" sz="2200" dirty="0" smtClean="0"/>
              <a:t> </a:t>
            </a:r>
            <a:r>
              <a:rPr lang="en-US" sz="2200" dirty="0" err="1" smtClean="0"/>
              <a:t>phải</a:t>
            </a:r>
            <a:r>
              <a:rPr lang="en-US" sz="2200" dirty="0" smtClean="0"/>
              <a:t> </a:t>
            </a:r>
            <a:r>
              <a:rPr lang="en-US" sz="2200" dirty="0" err="1" smtClean="0"/>
              <a:t>có</a:t>
            </a:r>
            <a:r>
              <a:rPr lang="en-US" sz="2200" dirty="0" smtClean="0"/>
              <a:t> </a:t>
            </a:r>
            <a:r>
              <a:rPr lang="en-US" sz="2200" dirty="0" err="1" smtClean="0"/>
              <a:t>giấy</a:t>
            </a:r>
            <a:r>
              <a:rPr lang="en-US" sz="2200" dirty="0" smtClean="0"/>
              <a:t> </a:t>
            </a:r>
            <a:r>
              <a:rPr lang="en-US" sz="2200" dirty="0" err="1" smtClean="0"/>
              <a:t>phép</a:t>
            </a:r>
            <a:r>
              <a:rPr lang="en-US" sz="2200" dirty="0" smtClean="0"/>
              <a:t>)</a:t>
            </a:r>
          </a:p>
          <a:p>
            <a:pPr marL="285750" indent="-285750">
              <a:spcBef>
                <a:spcPts val="1200"/>
              </a:spcBef>
              <a:spcAft>
                <a:spcPts val="1200"/>
              </a:spcAft>
              <a:buBlip>
                <a:blip r:embed="rId3"/>
              </a:buBlip>
            </a:pPr>
            <a:r>
              <a:rPr lang="en-US" sz="2200" dirty="0" err="1" smtClean="0"/>
              <a:t>Đình</a:t>
            </a:r>
            <a:r>
              <a:rPr lang="en-US" sz="2200" dirty="0" smtClean="0"/>
              <a:t> </a:t>
            </a:r>
            <a:r>
              <a:rPr lang="en-US" sz="2200" dirty="0" err="1" smtClean="0"/>
              <a:t>chỉ</a:t>
            </a:r>
            <a:r>
              <a:rPr lang="en-US" sz="2200" dirty="0" smtClean="0"/>
              <a:t> </a:t>
            </a:r>
            <a:r>
              <a:rPr lang="en-US" sz="2200" dirty="0" err="1" smtClean="0"/>
              <a:t>một</a:t>
            </a:r>
            <a:r>
              <a:rPr lang="en-US" sz="2200" dirty="0" smtClean="0"/>
              <a:t> </a:t>
            </a:r>
            <a:r>
              <a:rPr lang="en-US" sz="2200" dirty="0" err="1" smtClean="0"/>
              <a:t>phần</a:t>
            </a:r>
            <a:r>
              <a:rPr lang="en-US" sz="2200" dirty="0" smtClean="0"/>
              <a:t> </a:t>
            </a:r>
            <a:r>
              <a:rPr lang="en-US" sz="2200" dirty="0" err="1" smtClean="0"/>
              <a:t>hoặc</a:t>
            </a:r>
            <a:r>
              <a:rPr lang="en-US" sz="2200" dirty="0" smtClean="0"/>
              <a:t> </a:t>
            </a:r>
            <a:r>
              <a:rPr lang="en-US" sz="2200" dirty="0" err="1" smtClean="0"/>
              <a:t>toàn</a:t>
            </a:r>
            <a:r>
              <a:rPr lang="en-US" sz="2200" dirty="0" smtClean="0"/>
              <a:t> </a:t>
            </a:r>
            <a:r>
              <a:rPr lang="en-US" sz="2200" dirty="0" err="1" smtClean="0"/>
              <a:t>bộ</a:t>
            </a:r>
            <a:r>
              <a:rPr lang="en-US" sz="2200" dirty="0" smtClean="0"/>
              <a:t> (</a:t>
            </a:r>
            <a:r>
              <a:rPr lang="en-US" sz="2200" dirty="0" err="1" smtClean="0"/>
              <a:t>nếu</a:t>
            </a:r>
            <a:r>
              <a:rPr lang="en-US" sz="2200" dirty="0" smtClean="0"/>
              <a:t> </a:t>
            </a:r>
            <a:r>
              <a:rPr lang="en-US" sz="2200" dirty="0" err="1" smtClean="0"/>
              <a:t>kinh</a:t>
            </a:r>
            <a:r>
              <a:rPr lang="en-US" sz="2200" dirty="0" smtClean="0"/>
              <a:t> </a:t>
            </a:r>
            <a:r>
              <a:rPr lang="en-US" sz="2200" dirty="0" err="1" smtClean="0"/>
              <a:t>doanh</a:t>
            </a:r>
            <a:r>
              <a:rPr lang="en-US" sz="2200" dirty="0" smtClean="0"/>
              <a:t> </a:t>
            </a:r>
            <a:r>
              <a:rPr lang="en-US" sz="2200" dirty="0" err="1" smtClean="0"/>
              <a:t>đó</a:t>
            </a:r>
            <a:r>
              <a:rPr lang="en-US" sz="2200" dirty="0" smtClean="0"/>
              <a:t> </a:t>
            </a:r>
            <a:r>
              <a:rPr lang="en-US" sz="2200" dirty="0" err="1" smtClean="0"/>
              <a:t>không</a:t>
            </a:r>
            <a:r>
              <a:rPr lang="en-US" sz="2200" dirty="0" smtClean="0"/>
              <a:t> </a:t>
            </a:r>
            <a:r>
              <a:rPr lang="en-US" sz="2200" dirty="0" err="1" smtClean="0"/>
              <a:t>phải</a:t>
            </a:r>
            <a:r>
              <a:rPr lang="en-US" sz="2200" dirty="0" smtClean="0"/>
              <a:t> </a:t>
            </a:r>
            <a:r>
              <a:rPr lang="en-US" sz="2200" dirty="0" err="1" smtClean="0"/>
              <a:t>có</a:t>
            </a:r>
            <a:r>
              <a:rPr lang="en-US" sz="2200" dirty="0" smtClean="0"/>
              <a:t> </a:t>
            </a:r>
            <a:r>
              <a:rPr lang="en-US" sz="2200" dirty="0" err="1" smtClean="0"/>
              <a:t>giấy</a:t>
            </a:r>
            <a:r>
              <a:rPr lang="en-US" sz="2200" dirty="0" smtClean="0"/>
              <a:t> </a:t>
            </a:r>
            <a:r>
              <a:rPr lang="en-US" sz="2200" dirty="0" err="1" smtClean="0"/>
              <a:t>phép</a:t>
            </a:r>
            <a:r>
              <a:rPr lang="en-US" sz="2200" dirty="0" smtClean="0"/>
              <a:t>)</a:t>
            </a:r>
            <a:endParaRPr lang="en-US" sz="2200" dirty="0"/>
          </a:p>
        </p:txBody>
      </p:sp>
      <p:sp>
        <p:nvSpPr>
          <p:cNvPr id="3" name="TextBox 2"/>
          <p:cNvSpPr txBox="1"/>
          <p:nvPr/>
        </p:nvSpPr>
        <p:spPr>
          <a:xfrm>
            <a:off x="4876800" y="3181350"/>
            <a:ext cx="4038600" cy="1200329"/>
          </a:xfrm>
          <a:prstGeom prst="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800" b="1" dirty="0" smtClean="0">
                <a:solidFill>
                  <a:srgbClr val="FF0000"/>
                </a:solidFill>
              </a:rPr>
              <a:t>ĐIỀU KIỆN ĐÌNH CHỈ</a:t>
            </a:r>
            <a:r>
              <a:rPr lang="en-US" sz="1800" dirty="0" smtClean="0"/>
              <a:t>:  </a:t>
            </a:r>
            <a:r>
              <a:rPr lang="en-US" sz="1800" dirty="0" err="1" smtClean="0">
                <a:solidFill>
                  <a:schemeClr val="tx2">
                    <a:lumMod val="10000"/>
                  </a:schemeClr>
                </a:solidFill>
              </a:rPr>
              <a:t>hoạt</a:t>
            </a:r>
            <a:r>
              <a:rPr lang="en-US" sz="1800" dirty="0" smtClean="0">
                <a:solidFill>
                  <a:schemeClr val="tx2">
                    <a:lumMod val="10000"/>
                  </a:schemeClr>
                </a:solidFill>
              </a:rPr>
              <a:t> </a:t>
            </a:r>
            <a:r>
              <a:rPr lang="en-US" sz="1800" dirty="0" err="1" smtClean="0">
                <a:solidFill>
                  <a:schemeClr val="tx2">
                    <a:lumMod val="10000"/>
                  </a:schemeClr>
                </a:solidFill>
              </a:rPr>
              <a:t>động</a:t>
            </a:r>
            <a:r>
              <a:rPr lang="en-US" sz="1800" dirty="0" smtClean="0">
                <a:solidFill>
                  <a:schemeClr val="tx2">
                    <a:lumMod val="10000"/>
                  </a:schemeClr>
                </a:solidFill>
              </a:rPr>
              <a:t> </a:t>
            </a:r>
            <a:r>
              <a:rPr lang="en-US" sz="1800" dirty="0" err="1" smtClean="0">
                <a:solidFill>
                  <a:schemeClr val="tx2">
                    <a:lumMod val="10000"/>
                  </a:schemeClr>
                </a:solidFill>
              </a:rPr>
              <a:t>đó</a:t>
            </a:r>
            <a:r>
              <a:rPr lang="en-US" sz="1800" dirty="0" smtClean="0">
                <a:solidFill>
                  <a:schemeClr val="tx2">
                    <a:lumMod val="10000"/>
                  </a:schemeClr>
                </a:solidFill>
              </a:rPr>
              <a:t> </a:t>
            </a:r>
            <a:r>
              <a:rPr lang="en-US" sz="1800" dirty="0" err="1" smtClean="0">
                <a:solidFill>
                  <a:schemeClr val="tx2">
                    <a:lumMod val="10000"/>
                  </a:schemeClr>
                </a:solidFill>
              </a:rPr>
              <a:t>có</a:t>
            </a:r>
            <a:r>
              <a:rPr lang="en-US" sz="1800" dirty="0" smtClean="0">
                <a:solidFill>
                  <a:schemeClr val="tx2">
                    <a:lumMod val="10000"/>
                  </a:schemeClr>
                </a:solidFill>
              </a:rPr>
              <a:t> </a:t>
            </a:r>
            <a:r>
              <a:rPr lang="en-US" sz="1800" dirty="0" err="1" smtClean="0">
                <a:solidFill>
                  <a:schemeClr val="tx2">
                    <a:lumMod val="10000"/>
                  </a:schemeClr>
                </a:solidFill>
              </a:rPr>
              <a:t>khả</a:t>
            </a:r>
            <a:r>
              <a:rPr lang="en-US" sz="1800" dirty="0" smtClean="0">
                <a:solidFill>
                  <a:schemeClr val="tx2">
                    <a:lumMod val="10000"/>
                  </a:schemeClr>
                </a:solidFill>
              </a:rPr>
              <a:t> </a:t>
            </a:r>
            <a:r>
              <a:rPr lang="en-US" sz="1800" dirty="0" err="1" smtClean="0">
                <a:solidFill>
                  <a:schemeClr val="tx2">
                    <a:lumMod val="10000"/>
                  </a:schemeClr>
                </a:solidFill>
              </a:rPr>
              <a:t>năng</a:t>
            </a:r>
            <a:r>
              <a:rPr lang="en-US" sz="1800" dirty="0" smtClean="0">
                <a:solidFill>
                  <a:schemeClr val="tx2">
                    <a:lumMod val="10000"/>
                  </a:schemeClr>
                </a:solidFill>
              </a:rPr>
              <a:t> </a:t>
            </a:r>
            <a:r>
              <a:rPr lang="en-US" sz="1800" dirty="0" err="1" smtClean="0">
                <a:solidFill>
                  <a:schemeClr val="tx2">
                    <a:lumMod val="10000"/>
                  </a:schemeClr>
                </a:solidFill>
              </a:rPr>
              <a:t>thực</a:t>
            </a:r>
            <a:r>
              <a:rPr lang="en-US" sz="1800" dirty="0" smtClean="0">
                <a:solidFill>
                  <a:schemeClr val="tx2">
                    <a:lumMod val="10000"/>
                  </a:schemeClr>
                </a:solidFill>
              </a:rPr>
              <a:t> </a:t>
            </a:r>
            <a:r>
              <a:rPr lang="en-US" sz="1800" dirty="0" err="1" smtClean="0">
                <a:solidFill>
                  <a:schemeClr val="tx2">
                    <a:lumMod val="10000"/>
                  </a:schemeClr>
                </a:solidFill>
              </a:rPr>
              <a:t>tế</a:t>
            </a:r>
            <a:r>
              <a:rPr lang="en-US" sz="1800" dirty="0" smtClean="0">
                <a:solidFill>
                  <a:schemeClr val="tx2">
                    <a:lumMod val="10000"/>
                  </a:schemeClr>
                </a:solidFill>
              </a:rPr>
              <a:t> </a:t>
            </a:r>
            <a:r>
              <a:rPr lang="en-US" sz="1800" dirty="0" err="1" smtClean="0">
                <a:solidFill>
                  <a:schemeClr val="tx2">
                    <a:lumMod val="10000"/>
                  </a:schemeClr>
                </a:solidFill>
              </a:rPr>
              <a:t>gây</a:t>
            </a:r>
            <a:r>
              <a:rPr lang="en-US" sz="1800" dirty="0" smtClean="0">
                <a:solidFill>
                  <a:schemeClr val="tx2">
                    <a:lumMod val="10000"/>
                  </a:schemeClr>
                </a:solidFill>
              </a:rPr>
              <a:t> </a:t>
            </a:r>
            <a:r>
              <a:rPr lang="en-US" sz="1800" dirty="0" err="1" smtClean="0">
                <a:solidFill>
                  <a:schemeClr val="tx2">
                    <a:lumMod val="10000"/>
                  </a:schemeClr>
                </a:solidFill>
              </a:rPr>
              <a:t>hậu</a:t>
            </a:r>
            <a:r>
              <a:rPr lang="en-US" sz="1800" dirty="0" smtClean="0">
                <a:solidFill>
                  <a:schemeClr val="tx2">
                    <a:lumMod val="10000"/>
                  </a:schemeClr>
                </a:solidFill>
              </a:rPr>
              <a:t> </a:t>
            </a:r>
            <a:r>
              <a:rPr lang="en-US" sz="1800" dirty="0" err="1" smtClean="0">
                <a:solidFill>
                  <a:schemeClr val="tx2">
                    <a:lumMod val="10000"/>
                  </a:schemeClr>
                </a:solidFill>
              </a:rPr>
              <a:t>quả</a:t>
            </a:r>
            <a:r>
              <a:rPr lang="en-US" sz="1800" dirty="0" smtClean="0">
                <a:solidFill>
                  <a:schemeClr val="tx2">
                    <a:lumMod val="10000"/>
                  </a:schemeClr>
                </a:solidFill>
              </a:rPr>
              <a:t> </a:t>
            </a:r>
            <a:r>
              <a:rPr lang="en-US" sz="1800" dirty="0" err="1" smtClean="0">
                <a:solidFill>
                  <a:schemeClr val="tx2">
                    <a:lumMod val="10000"/>
                  </a:schemeClr>
                </a:solidFill>
              </a:rPr>
              <a:t>nghiêm</a:t>
            </a:r>
            <a:r>
              <a:rPr lang="en-US" sz="1800" dirty="0" smtClean="0">
                <a:solidFill>
                  <a:schemeClr val="tx2">
                    <a:lumMod val="10000"/>
                  </a:schemeClr>
                </a:solidFill>
              </a:rPr>
              <a:t> </a:t>
            </a:r>
            <a:r>
              <a:rPr lang="en-US" sz="1800" dirty="0" err="1" smtClean="0">
                <a:solidFill>
                  <a:schemeClr val="tx2">
                    <a:lumMod val="10000"/>
                  </a:schemeClr>
                </a:solidFill>
              </a:rPr>
              <a:t>trọng</a:t>
            </a:r>
            <a:r>
              <a:rPr lang="en-US" sz="1800" dirty="0" smtClean="0">
                <a:solidFill>
                  <a:schemeClr val="tx2">
                    <a:lumMod val="10000"/>
                  </a:schemeClr>
                </a:solidFill>
              </a:rPr>
              <a:t> </a:t>
            </a:r>
            <a:r>
              <a:rPr lang="en-US" sz="1800" dirty="0" err="1" smtClean="0">
                <a:solidFill>
                  <a:schemeClr val="tx2">
                    <a:lumMod val="10000"/>
                  </a:schemeClr>
                </a:solidFill>
              </a:rPr>
              <a:t>đối</a:t>
            </a:r>
            <a:r>
              <a:rPr lang="en-US" sz="1800" dirty="0" smtClean="0">
                <a:solidFill>
                  <a:schemeClr val="tx2">
                    <a:lumMod val="10000"/>
                  </a:schemeClr>
                </a:solidFill>
              </a:rPr>
              <a:t> </a:t>
            </a:r>
            <a:r>
              <a:rPr lang="en-US" sz="1800" dirty="0" err="1" smtClean="0">
                <a:solidFill>
                  <a:schemeClr val="tx2">
                    <a:lumMod val="10000"/>
                  </a:schemeClr>
                </a:solidFill>
              </a:rPr>
              <a:t>với</a:t>
            </a:r>
            <a:r>
              <a:rPr lang="en-US" sz="1800" dirty="0" smtClean="0">
                <a:solidFill>
                  <a:schemeClr val="tx2">
                    <a:lumMod val="10000"/>
                  </a:schemeClr>
                </a:solidFill>
              </a:rPr>
              <a:t> </a:t>
            </a:r>
            <a:r>
              <a:rPr lang="en-US" sz="1800" dirty="0" err="1" smtClean="0">
                <a:solidFill>
                  <a:schemeClr val="tx2">
                    <a:lumMod val="10000"/>
                  </a:schemeClr>
                </a:solidFill>
              </a:rPr>
              <a:t>tính</a:t>
            </a:r>
            <a:r>
              <a:rPr lang="en-US" sz="1800" dirty="0" smtClean="0">
                <a:solidFill>
                  <a:schemeClr val="tx2">
                    <a:lumMod val="10000"/>
                  </a:schemeClr>
                </a:solidFill>
              </a:rPr>
              <a:t> </a:t>
            </a:r>
            <a:r>
              <a:rPr lang="en-US" sz="1800" dirty="0" err="1" smtClean="0">
                <a:solidFill>
                  <a:schemeClr val="tx2">
                    <a:lumMod val="10000"/>
                  </a:schemeClr>
                </a:solidFill>
              </a:rPr>
              <a:t>mạng</a:t>
            </a:r>
            <a:r>
              <a:rPr lang="en-US" sz="1800" dirty="0" smtClean="0">
                <a:solidFill>
                  <a:schemeClr val="tx2">
                    <a:lumMod val="10000"/>
                  </a:schemeClr>
                </a:solidFill>
              </a:rPr>
              <a:t>, </a:t>
            </a:r>
            <a:r>
              <a:rPr lang="en-US" sz="1800" dirty="0" err="1" smtClean="0">
                <a:solidFill>
                  <a:schemeClr val="tx2">
                    <a:lumMod val="10000"/>
                  </a:schemeClr>
                </a:solidFill>
              </a:rPr>
              <a:t>sức</a:t>
            </a:r>
            <a:r>
              <a:rPr lang="en-US" sz="1800" dirty="0" smtClean="0">
                <a:solidFill>
                  <a:schemeClr val="tx2">
                    <a:lumMod val="10000"/>
                  </a:schemeClr>
                </a:solidFill>
              </a:rPr>
              <a:t> </a:t>
            </a:r>
            <a:r>
              <a:rPr lang="en-US" sz="1800" dirty="0" err="1" smtClean="0">
                <a:solidFill>
                  <a:schemeClr val="tx2">
                    <a:lumMod val="10000"/>
                  </a:schemeClr>
                </a:solidFill>
              </a:rPr>
              <a:t>khỏe</a:t>
            </a:r>
            <a:r>
              <a:rPr lang="en-US" sz="1800" dirty="0" smtClean="0">
                <a:solidFill>
                  <a:schemeClr val="tx2">
                    <a:lumMod val="10000"/>
                  </a:schemeClr>
                </a:solidFill>
              </a:rPr>
              <a:t> con </a:t>
            </a:r>
            <a:r>
              <a:rPr lang="en-US" sz="1800" dirty="0" err="1" smtClean="0">
                <a:solidFill>
                  <a:schemeClr val="tx2">
                    <a:lumMod val="10000"/>
                  </a:schemeClr>
                </a:solidFill>
              </a:rPr>
              <a:t>người</a:t>
            </a:r>
            <a:endParaRPr lang="en-US" sz="1800" dirty="0">
              <a:solidFill>
                <a:schemeClr val="tx2">
                  <a:lumMod val="10000"/>
                </a:schemeClr>
              </a:solidFill>
            </a:endParaRPr>
          </a:p>
        </p:txBody>
      </p:sp>
    </p:spTree>
    <p:extLst>
      <p:ext uri="{BB962C8B-B14F-4D97-AF65-F5344CB8AC3E}">
        <p14:creationId xmlns:p14="http://schemas.microsoft.com/office/powerpoint/2010/main" val="336022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200" b="1" dirty="0" smtClean="0">
                <a:solidFill>
                  <a:srgbClr val="FFFF00"/>
                </a:solidFill>
                <a:latin typeface="+mn-lt"/>
                <a:ea typeface="Roboto Slab"/>
                <a:cs typeface="Roboto Slab"/>
                <a:sym typeface="Roboto Slab"/>
              </a:rPr>
              <a:t>TRỤC XUẤT</a:t>
            </a:r>
            <a:endParaRPr sz="22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36</a:t>
            </a:fld>
            <a:endParaRPr/>
          </a:p>
        </p:txBody>
      </p:sp>
      <p:sp>
        <p:nvSpPr>
          <p:cNvPr id="2" name="TextBox 1"/>
          <p:cNvSpPr txBox="1"/>
          <p:nvPr/>
        </p:nvSpPr>
        <p:spPr>
          <a:xfrm>
            <a:off x="3733800" y="1327787"/>
            <a:ext cx="4953000" cy="2169825"/>
          </a:xfrm>
          <a:prstGeom prst="rect">
            <a:avLst/>
          </a:prstGeom>
          <a:noFill/>
        </p:spPr>
        <p:txBody>
          <a:bodyPr wrap="square" rtlCol="0">
            <a:spAutoFit/>
          </a:bodyPr>
          <a:lstStyle/>
          <a:p>
            <a:pPr marL="285750" indent="-285750">
              <a:spcBef>
                <a:spcPts val="1200"/>
              </a:spcBef>
              <a:spcAft>
                <a:spcPts val="1200"/>
              </a:spcAft>
              <a:buBlip>
                <a:blip r:embed="rId3"/>
              </a:buBlip>
            </a:pPr>
            <a:r>
              <a:rPr lang="en-US" sz="2300" dirty="0" err="1" smtClean="0"/>
              <a:t>Không</a:t>
            </a:r>
            <a:r>
              <a:rPr lang="en-US" sz="2300" dirty="0" smtClean="0"/>
              <a:t> </a:t>
            </a:r>
            <a:r>
              <a:rPr lang="en-US" sz="2300" dirty="0" err="1" smtClean="0"/>
              <a:t>có</a:t>
            </a:r>
            <a:r>
              <a:rPr lang="en-US" sz="2300" dirty="0" smtClean="0"/>
              <a:t> </a:t>
            </a:r>
            <a:r>
              <a:rPr lang="en-US" sz="2300" dirty="0" err="1" smtClean="0"/>
              <a:t>giấy</a:t>
            </a:r>
            <a:r>
              <a:rPr lang="en-US" sz="2300" dirty="0" smtClean="0"/>
              <a:t> </a:t>
            </a:r>
            <a:r>
              <a:rPr lang="en-US" sz="2300" dirty="0" err="1" smtClean="0"/>
              <a:t>phép</a:t>
            </a:r>
            <a:r>
              <a:rPr lang="en-US" sz="2300" dirty="0" smtClean="0"/>
              <a:t> </a:t>
            </a:r>
            <a:r>
              <a:rPr lang="en-US" sz="2300" dirty="0" err="1" smtClean="0"/>
              <a:t>lao</a:t>
            </a:r>
            <a:r>
              <a:rPr lang="en-US" sz="2300" dirty="0" smtClean="0"/>
              <a:t> </a:t>
            </a:r>
            <a:r>
              <a:rPr lang="en-US" sz="2300" dirty="0" err="1" smtClean="0"/>
              <a:t>động</a:t>
            </a:r>
            <a:r>
              <a:rPr lang="en-US" sz="2300" dirty="0" smtClean="0"/>
              <a:t> (</a:t>
            </a:r>
            <a:r>
              <a:rPr lang="en-US" sz="2300" dirty="0" err="1" smtClean="0"/>
              <a:t>trừ</a:t>
            </a:r>
            <a:r>
              <a:rPr lang="en-US" sz="2300" dirty="0" smtClean="0"/>
              <a:t> </a:t>
            </a:r>
            <a:r>
              <a:rPr lang="en-US" sz="2300" dirty="0" err="1" smtClean="0"/>
              <a:t>đối</a:t>
            </a:r>
            <a:r>
              <a:rPr lang="en-US" sz="2300" dirty="0" smtClean="0"/>
              <a:t> </a:t>
            </a:r>
            <a:r>
              <a:rPr lang="en-US" sz="2300" dirty="0" err="1" smtClean="0"/>
              <a:t>tượng</a:t>
            </a:r>
            <a:r>
              <a:rPr lang="en-US" sz="2300" dirty="0" smtClean="0"/>
              <a:t> </a:t>
            </a:r>
            <a:r>
              <a:rPr lang="en-US" sz="2300" dirty="0" err="1" smtClean="0"/>
              <a:t>thuộc</a:t>
            </a:r>
            <a:r>
              <a:rPr lang="en-US" sz="2300" dirty="0" smtClean="0"/>
              <a:t> </a:t>
            </a:r>
            <a:r>
              <a:rPr lang="en-US" sz="2300" dirty="0" err="1" smtClean="0"/>
              <a:t>diện</a:t>
            </a:r>
            <a:r>
              <a:rPr lang="en-US" sz="2300" dirty="0" smtClean="0"/>
              <a:t> </a:t>
            </a:r>
            <a:r>
              <a:rPr lang="en-US" sz="2300" dirty="0" err="1" smtClean="0"/>
              <a:t>không</a:t>
            </a:r>
            <a:r>
              <a:rPr lang="en-US" sz="2300" dirty="0" smtClean="0"/>
              <a:t> </a:t>
            </a:r>
            <a:r>
              <a:rPr lang="en-US" sz="2300" dirty="0" err="1" smtClean="0"/>
              <a:t>phải</a:t>
            </a:r>
            <a:r>
              <a:rPr lang="en-US" sz="2300" dirty="0" smtClean="0"/>
              <a:t> </a:t>
            </a:r>
            <a:r>
              <a:rPr lang="en-US" sz="2300" dirty="0" err="1" smtClean="0"/>
              <a:t>cấp</a:t>
            </a:r>
            <a:r>
              <a:rPr lang="en-US" sz="2300" dirty="0" smtClean="0"/>
              <a:t>)</a:t>
            </a:r>
          </a:p>
          <a:p>
            <a:pPr marL="285750" indent="-285750">
              <a:spcBef>
                <a:spcPts val="1200"/>
              </a:spcBef>
              <a:spcAft>
                <a:spcPts val="1200"/>
              </a:spcAft>
              <a:buBlip>
                <a:blip r:embed="rId3"/>
              </a:buBlip>
            </a:pPr>
            <a:r>
              <a:rPr lang="en-US" sz="2300" dirty="0" err="1" smtClean="0"/>
              <a:t>Sử</a:t>
            </a:r>
            <a:r>
              <a:rPr lang="en-US" sz="2300" dirty="0" smtClean="0"/>
              <a:t> </a:t>
            </a:r>
            <a:r>
              <a:rPr lang="en-US" sz="2300" dirty="0" err="1" smtClean="0"/>
              <a:t>dụng</a:t>
            </a:r>
            <a:r>
              <a:rPr lang="en-US" sz="2300" dirty="0" smtClean="0"/>
              <a:t> </a:t>
            </a:r>
            <a:r>
              <a:rPr lang="en-US" sz="2300" dirty="0" err="1" smtClean="0"/>
              <a:t>giấy</a:t>
            </a:r>
            <a:r>
              <a:rPr lang="en-US" sz="2300" dirty="0" smtClean="0"/>
              <a:t> </a:t>
            </a:r>
            <a:r>
              <a:rPr lang="en-US" sz="2300" dirty="0" err="1" smtClean="0"/>
              <a:t>phép</a:t>
            </a:r>
            <a:r>
              <a:rPr lang="en-US" sz="2300" dirty="0" smtClean="0"/>
              <a:t> </a:t>
            </a:r>
            <a:r>
              <a:rPr lang="en-US" sz="2300" dirty="0" err="1" smtClean="0"/>
              <a:t>lao</a:t>
            </a:r>
            <a:r>
              <a:rPr lang="en-US" sz="2300" dirty="0" smtClean="0"/>
              <a:t> </a:t>
            </a:r>
            <a:r>
              <a:rPr lang="en-US" sz="2300" dirty="0" err="1" smtClean="0"/>
              <a:t>động</a:t>
            </a:r>
            <a:r>
              <a:rPr lang="en-US" sz="2300" dirty="0" smtClean="0"/>
              <a:t> </a:t>
            </a:r>
            <a:r>
              <a:rPr lang="en-US" sz="2300" dirty="0" err="1" smtClean="0"/>
              <a:t>đã</a:t>
            </a:r>
            <a:r>
              <a:rPr lang="en-US" sz="2300" dirty="0" smtClean="0"/>
              <a:t> </a:t>
            </a:r>
            <a:r>
              <a:rPr lang="en-US" sz="2300" dirty="0" err="1" smtClean="0"/>
              <a:t>hết</a:t>
            </a:r>
            <a:r>
              <a:rPr lang="en-US" sz="2300" dirty="0" smtClean="0"/>
              <a:t> </a:t>
            </a:r>
            <a:r>
              <a:rPr lang="en-US" sz="2300" dirty="0" err="1" smtClean="0"/>
              <a:t>hạn</a:t>
            </a:r>
            <a:endParaRPr lang="en-US" sz="2300" dirty="0"/>
          </a:p>
        </p:txBody>
      </p:sp>
    </p:spTree>
    <p:extLst>
      <p:ext uri="{BB962C8B-B14F-4D97-AF65-F5344CB8AC3E}">
        <p14:creationId xmlns:p14="http://schemas.microsoft.com/office/powerpoint/2010/main" val="95376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0" y="503350"/>
            <a:ext cx="3471300" cy="3818700"/>
          </a:xfrm>
          <a:prstGeom prst="rect">
            <a:avLst/>
          </a:prstGeom>
          <a:noFill/>
          <a:ln>
            <a:noFill/>
          </a:ln>
        </p:spPr>
        <p:txBody>
          <a:bodyPr spcFirstLastPara="1" wrap="square" lIns="91425" tIns="91425" rIns="91425" bIns="91425" anchor="ctr" anchorCtr="0">
            <a:noAutofit/>
          </a:bodyPr>
          <a:lstStyle/>
          <a:p>
            <a:pPr lvl="0" algn="ctr"/>
            <a:r>
              <a:rPr lang="en" sz="2100" b="1" dirty="0">
                <a:solidFill>
                  <a:srgbClr val="FFFF00"/>
                </a:solidFill>
              </a:rPr>
              <a:t>CÁC BIỆN PHÁP </a:t>
            </a:r>
            <a:endParaRPr lang="en" sz="2100" b="1" dirty="0" smtClean="0">
              <a:solidFill>
                <a:srgbClr val="FFFF00"/>
              </a:solidFill>
            </a:endParaRPr>
          </a:p>
          <a:p>
            <a:pPr lvl="0" algn="ctr"/>
            <a:r>
              <a:rPr lang="en" sz="2100" b="1" dirty="0" smtClean="0">
                <a:solidFill>
                  <a:srgbClr val="FFFF00"/>
                </a:solidFill>
              </a:rPr>
              <a:t>KHẮC </a:t>
            </a:r>
            <a:r>
              <a:rPr lang="en" sz="2100" b="1" dirty="0">
                <a:solidFill>
                  <a:srgbClr val="FFFF00"/>
                </a:solidFill>
              </a:rPr>
              <a:t>PHỤC HẬU QUẢ</a:t>
            </a:r>
            <a:endParaRPr sz="2100" b="1" dirty="0">
              <a:solidFill>
                <a:srgbClr val="FFFF00"/>
              </a:solidFill>
              <a:latin typeface="+mn-lt"/>
              <a:ea typeface="Roboto Slab"/>
              <a:cs typeface="Roboto Slab"/>
              <a:sym typeface="Roboto Slab"/>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37</a:t>
            </a:fld>
            <a:endParaRPr/>
          </a:p>
        </p:txBody>
      </p:sp>
      <p:sp>
        <p:nvSpPr>
          <p:cNvPr id="2" name="TextBox 1"/>
          <p:cNvSpPr txBox="1"/>
          <p:nvPr/>
        </p:nvSpPr>
        <p:spPr>
          <a:xfrm>
            <a:off x="3650292" y="520834"/>
            <a:ext cx="5265108" cy="4093428"/>
          </a:xfrm>
          <a:prstGeom prst="rect">
            <a:avLst/>
          </a:prstGeom>
          <a:noFill/>
        </p:spPr>
        <p:txBody>
          <a:bodyPr wrap="square" rtlCol="0">
            <a:spAutoFit/>
          </a:bodyPr>
          <a:lstStyle/>
          <a:p>
            <a:pPr marL="285750" indent="-285750">
              <a:spcBef>
                <a:spcPts val="600"/>
              </a:spcBef>
              <a:spcAft>
                <a:spcPts val="600"/>
              </a:spcAft>
              <a:buBlip>
                <a:blip r:embed="rId3"/>
              </a:buBlip>
            </a:pPr>
            <a:r>
              <a:rPr lang="vi-VN" sz="2300" dirty="0"/>
              <a:t>Buộc khôi phục lại tình trạng ban đầu</a:t>
            </a:r>
          </a:p>
          <a:p>
            <a:pPr marL="285750" indent="-285750">
              <a:spcBef>
                <a:spcPts val="600"/>
              </a:spcBef>
              <a:spcAft>
                <a:spcPts val="600"/>
              </a:spcAft>
              <a:buBlip>
                <a:blip r:embed="rId3"/>
              </a:buBlip>
            </a:pPr>
            <a:r>
              <a:rPr lang="vi-VN" sz="2300" dirty="0"/>
              <a:t>Buộc cải chính thông tin sai sự thật hoặc gây nhầm lẫn</a:t>
            </a:r>
          </a:p>
          <a:p>
            <a:pPr marL="285750" indent="-285750">
              <a:spcBef>
                <a:spcPts val="600"/>
              </a:spcBef>
              <a:spcAft>
                <a:spcPts val="600"/>
              </a:spcAft>
              <a:buBlip>
                <a:blip r:embed="rId3"/>
              </a:buBlip>
            </a:pPr>
            <a:r>
              <a:rPr lang="vi-VN" sz="2300" dirty="0"/>
              <a:t>Buộc nộp lại số lợi bất hợp pháp có được do thực hiện VPHC</a:t>
            </a:r>
          </a:p>
          <a:p>
            <a:pPr marL="285750" indent="-285750">
              <a:spcBef>
                <a:spcPts val="600"/>
              </a:spcBef>
              <a:spcAft>
                <a:spcPts val="600"/>
              </a:spcAft>
              <a:buBlip>
                <a:blip r:embed="rId3"/>
              </a:buBlip>
            </a:pPr>
            <a:r>
              <a:rPr lang="vi-VN" sz="2300" dirty="0"/>
              <a:t>Buộc nộp lại số tiền bằng trị giá tang vật, phương tiện vi phạm hành chính đã bị tiêu thụ, tẩu tán, tiêu hủy trái pháp luật</a:t>
            </a:r>
          </a:p>
        </p:txBody>
      </p:sp>
    </p:spTree>
    <p:extLst>
      <p:ext uri="{BB962C8B-B14F-4D97-AF65-F5344CB8AC3E}">
        <p14:creationId xmlns:p14="http://schemas.microsoft.com/office/powerpoint/2010/main" val="288657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r>
              <a:rPr lang="en-US" sz="1800" b="1" dirty="0">
                <a:solidFill>
                  <a:srgbClr val="FFFF00"/>
                </a:solidFill>
              </a:rPr>
              <a:t>T</a:t>
            </a:r>
            <a:r>
              <a:rPr lang="vi-VN" sz="1800" b="1" dirty="0" smtClean="0">
                <a:solidFill>
                  <a:srgbClr val="FFFF00"/>
                </a:solidFill>
              </a:rPr>
              <a:t>hẩm </a:t>
            </a:r>
            <a:r>
              <a:rPr lang="vi-VN" sz="1800" b="1" dirty="0">
                <a:solidFill>
                  <a:srgbClr val="FFFF00"/>
                </a:solidFill>
              </a:rPr>
              <a:t>quyền xử phạt của </a:t>
            </a:r>
            <a:r>
              <a:rPr lang="en-US" sz="1800" b="1" dirty="0" err="1" smtClean="0">
                <a:solidFill>
                  <a:srgbClr val="FFFF00"/>
                </a:solidFill>
              </a:rPr>
              <a:t>thanh</a:t>
            </a:r>
            <a:r>
              <a:rPr lang="en-US" sz="1800" b="1" dirty="0" smtClean="0">
                <a:solidFill>
                  <a:srgbClr val="FFFF00"/>
                </a:solidFill>
              </a:rPr>
              <a:t> </a:t>
            </a:r>
            <a:r>
              <a:rPr lang="en-US" sz="1800" b="1" dirty="0" err="1" smtClean="0">
                <a:solidFill>
                  <a:srgbClr val="FFFF00"/>
                </a:solidFill>
              </a:rPr>
              <a:t>tra</a:t>
            </a:r>
            <a:r>
              <a:rPr lang="en-US" sz="1800" b="1" dirty="0" smtClean="0">
                <a:solidFill>
                  <a:srgbClr val="FFFF00"/>
                </a:solidFill>
              </a:rPr>
              <a:t> </a:t>
            </a:r>
            <a:r>
              <a:rPr lang="en-US" sz="1800" b="1" dirty="0" err="1" smtClean="0">
                <a:solidFill>
                  <a:srgbClr val="FFFF00"/>
                </a:solidFill>
              </a:rPr>
              <a:t>viên</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38</a:t>
            </a:fld>
            <a:endParaRPr/>
          </a:p>
        </p:txBody>
      </p:sp>
      <p:sp>
        <p:nvSpPr>
          <p:cNvPr id="5" name="Google Shape;419;p37"/>
          <p:cNvSpPr txBox="1">
            <a:spLocks/>
          </p:cNvSpPr>
          <p:nvPr/>
        </p:nvSpPr>
        <p:spPr>
          <a:xfrm>
            <a:off x="3810000" y="438150"/>
            <a:ext cx="4800600" cy="35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0" indent="0">
              <a:spcBef>
                <a:spcPts val="1200"/>
              </a:spcBef>
              <a:spcAft>
                <a:spcPts val="600"/>
              </a:spcAft>
            </a:pPr>
            <a:r>
              <a:rPr lang="vi-VN" i="1" dirty="0">
                <a:solidFill>
                  <a:srgbClr val="0070C0"/>
                </a:solidFill>
                <a:latin typeface="+mn-lt"/>
              </a:rPr>
              <a:t>Thanh tra viên, người được giao thực hiện nhiệm vụ thanh tra chuyên ngành đang thi hành công vụ:</a:t>
            </a:r>
          </a:p>
          <a:p>
            <a:pPr marL="285750" indent="-285750">
              <a:spcBef>
                <a:spcPts val="1200"/>
              </a:spcBef>
              <a:spcAft>
                <a:spcPts val="600"/>
              </a:spcAft>
              <a:buBlip>
                <a:blip r:embed="rId3"/>
              </a:buBlip>
            </a:pPr>
            <a:r>
              <a:rPr lang="vi-VN" dirty="0">
                <a:solidFill>
                  <a:srgbClr val="165751"/>
                </a:solidFill>
                <a:latin typeface="+mn-lt"/>
              </a:rPr>
              <a:t>Cảnh cáo</a:t>
            </a:r>
          </a:p>
          <a:p>
            <a:pPr marL="285750" indent="-285750">
              <a:spcBef>
                <a:spcPts val="1200"/>
              </a:spcBef>
              <a:spcAft>
                <a:spcPts val="600"/>
              </a:spcAft>
              <a:buBlip>
                <a:blip r:embed="rId3"/>
              </a:buBlip>
            </a:pPr>
            <a:r>
              <a:rPr lang="vi-VN" dirty="0">
                <a:solidFill>
                  <a:srgbClr val="165751"/>
                </a:solidFill>
                <a:latin typeface="+mn-lt"/>
              </a:rPr>
              <a:t>Phạt tiền đến 10% mức tiền phạt tối đa, nhưng không quá 500.000 đồng</a:t>
            </a:r>
          </a:p>
          <a:p>
            <a:pPr marL="285750" indent="-285750">
              <a:spcBef>
                <a:spcPts val="1200"/>
              </a:spcBef>
              <a:spcAft>
                <a:spcPts val="600"/>
              </a:spcAft>
              <a:buBlip>
                <a:blip r:embed="rId3"/>
              </a:buBlip>
            </a:pPr>
            <a:r>
              <a:rPr lang="vi-VN" dirty="0">
                <a:solidFill>
                  <a:srgbClr val="165751"/>
                </a:solidFill>
                <a:latin typeface="+mn-lt"/>
              </a:rPr>
              <a:t>Tịch thu tang vật, phương tiện VPHC có giá trị không vượt quá mức tiền phạt</a:t>
            </a:r>
          </a:p>
          <a:p>
            <a:pPr marL="285750" indent="-285750">
              <a:spcBef>
                <a:spcPts val="1200"/>
              </a:spcBef>
              <a:spcAft>
                <a:spcPts val="600"/>
              </a:spcAft>
              <a:buBlip>
                <a:blip r:embed="rId3"/>
              </a:buBlip>
            </a:pPr>
            <a:r>
              <a:rPr lang="vi-VN" dirty="0">
                <a:solidFill>
                  <a:srgbClr val="165751"/>
                </a:solidFill>
                <a:latin typeface="+mn-lt"/>
              </a:rPr>
              <a:t>Áp dụng biện pháp khắc phục hậu quả</a:t>
            </a:r>
          </a:p>
        </p:txBody>
      </p:sp>
    </p:spTree>
    <p:extLst>
      <p:ext uri="{BB962C8B-B14F-4D97-AF65-F5344CB8AC3E}">
        <p14:creationId xmlns:p14="http://schemas.microsoft.com/office/powerpoint/2010/main" val="285867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5" dur="500"/>
                                        <p:tgtEl>
                                          <p:spTgt spid="5">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8" dur="500"/>
                                        <p:tgtEl>
                                          <p:spTgt spid="5">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r>
              <a:rPr lang="en-US" sz="1800" b="1" dirty="0">
                <a:solidFill>
                  <a:srgbClr val="FFFF00"/>
                </a:solidFill>
              </a:rPr>
              <a:t>T</a:t>
            </a:r>
            <a:r>
              <a:rPr lang="vi-VN" sz="1800" b="1" dirty="0" smtClean="0">
                <a:solidFill>
                  <a:srgbClr val="FFFF00"/>
                </a:solidFill>
              </a:rPr>
              <a:t>hẩm </a:t>
            </a:r>
            <a:r>
              <a:rPr lang="vi-VN" sz="1800" b="1" dirty="0">
                <a:solidFill>
                  <a:srgbClr val="FFFF00"/>
                </a:solidFill>
              </a:rPr>
              <a:t>quyền xử phạt của chánh thanh tra cấp sở, trưởng đoàn thanh tra chuyên ngành của cơ quan được giao thực hiện thanh tra chuyên ngành</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39</a:t>
            </a:fld>
            <a:endParaRPr/>
          </a:p>
        </p:txBody>
      </p:sp>
      <p:sp>
        <p:nvSpPr>
          <p:cNvPr id="5" name="Google Shape;419;p37"/>
          <p:cNvSpPr txBox="1">
            <a:spLocks/>
          </p:cNvSpPr>
          <p:nvPr/>
        </p:nvSpPr>
        <p:spPr>
          <a:xfrm>
            <a:off x="3810000" y="590550"/>
            <a:ext cx="4800600" cy="35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vi-VN" dirty="0" smtClean="0">
                <a:solidFill>
                  <a:srgbClr val="165751"/>
                </a:solidFill>
                <a:latin typeface="+mn-lt"/>
              </a:rPr>
              <a:t>Cảnh cáo</a:t>
            </a:r>
          </a:p>
          <a:p>
            <a:pPr marL="285750" indent="-285750">
              <a:spcBef>
                <a:spcPts val="1200"/>
              </a:spcBef>
              <a:spcAft>
                <a:spcPts val="600"/>
              </a:spcAft>
              <a:buFont typeface="Nixie One"/>
              <a:buBlip>
                <a:blip r:embed="rId3"/>
              </a:buBlip>
            </a:pPr>
            <a:r>
              <a:rPr lang="vi-VN" dirty="0" smtClean="0">
                <a:solidFill>
                  <a:srgbClr val="165751"/>
                </a:solidFill>
                <a:latin typeface="+mn-lt"/>
              </a:rPr>
              <a:t>Phạt tiền đến </a:t>
            </a:r>
            <a:r>
              <a:rPr lang="en-US" dirty="0" smtClean="0">
                <a:solidFill>
                  <a:srgbClr val="165751"/>
                </a:solidFill>
                <a:latin typeface="+mn-lt"/>
              </a:rPr>
              <a:t>5</a:t>
            </a:r>
            <a:r>
              <a:rPr lang="vi-VN" dirty="0" smtClean="0">
                <a:solidFill>
                  <a:srgbClr val="165751"/>
                </a:solidFill>
                <a:latin typeface="+mn-lt"/>
              </a:rPr>
              <a:t>0% mức tiền phạt tối đa, nhưng không quá 5</a:t>
            </a:r>
            <a:r>
              <a:rPr lang="en-US" dirty="0" smtClean="0">
                <a:solidFill>
                  <a:srgbClr val="165751"/>
                </a:solidFill>
                <a:latin typeface="+mn-lt"/>
              </a:rPr>
              <a:t>0.0</a:t>
            </a:r>
            <a:r>
              <a:rPr lang="vi-VN" dirty="0" smtClean="0">
                <a:solidFill>
                  <a:srgbClr val="165751"/>
                </a:solidFill>
                <a:latin typeface="+mn-lt"/>
              </a:rPr>
              <a:t>00.000 đồng</a:t>
            </a:r>
          </a:p>
          <a:p>
            <a:pPr marL="285750" indent="-285750">
              <a:spcBef>
                <a:spcPts val="1200"/>
              </a:spcBef>
              <a:spcAft>
                <a:spcPts val="600"/>
              </a:spcAft>
              <a:buFont typeface="Nixie One"/>
              <a:buBlip>
                <a:blip r:embed="rId3"/>
              </a:buBlip>
            </a:pPr>
            <a:r>
              <a:rPr lang="en-US" dirty="0" err="1" smtClean="0">
                <a:solidFill>
                  <a:srgbClr val="165751"/>
                </a:solidFill>
                <a:latin typeface="+mn-lt"/>
              </a:rPr>
              <a:t>Tước</a:t>
            </a:r>
            <a:r>
              <a:rPr lang="en-US" dirty="0" smtClean="0">
                <a:solidFill>
                  <a:srgbClr val="165751"/>
                </a:solidFill>
                <a:latin typeface="+mn-lt"/>
              </a:rPr>
              <a:t> </a:t>
            </a:r>
            <a:r>
              <a:rPr lang="en-US" dirty="0" err="1" smtClean="0">
                <a:solidFill>
                  <a:srgbClr val="165751"/>
                </a:solidFill>
                <a:latin typeface="+mn-lt"/>
              </a:rPr>
              <a:t>quyền</a:t>
            </a:r>
            <a:r>
              <a:rPr lang="en-US" dirty="0" smtClean="0">
                <a:solidFill>
                  <a:srgbClr val="165751"/>
                </a:solidFill>
                <a:latin typeface="+mn-lt"/>
              </a:rPr>
              <a:t> </a:t>
            </a:r>
            <a:r>
              <a:rPr lang="en-US" dirty="0" err="1" smtClean="0">
                <a:solidFill>
                  <a:srgbClr val="165751"/>
                </a:solidFill>
                <a:latin typeface="+mn-lt"/>
              </a:rPr>
              <a:t>sử</a:t>
            </a:r>
            <a:r>
              <a:rPr lang="en-US" dirty="0" smtClean="0">
                <a:solidFill>
                  <a:srgbClr val="165751"/>
                </a:solidFill>
                <a:latin typeface="+mn-lt"/>
              </a:rPr>
              <a:t> </a:t>
            </a:r>
            <a:r>
              <a:rPr lang="en-US" dirty="0" err="1" smtClean="0">
                <a:solidFill>
                  <a:srgbClr val="165751"/>
                </a:solidFill>
                <a:latin typeface="+mn-lt"/>
              </a:rPr>
              <a:t>dụng</a:t>
            </a:r>
            <a:r>
              <a:rPr lang="en-US" dirty="0" smtClean="0">
                <a:solidFill>
                  <a:srgbClr val="165751"/>
                </a:solidFill>
                <a:latin typeface="+mn-lt"/>
              </a:rPr>
              <a:t> </a:t>
            </a:r>
            <a:r>
              <a:rPr lang="en-US" dirty="0" err="1" smtClean="0">
                <a:solidFill>
                  <a:srgbClr val="165751"/>
                </a:solidFill>
                <a:latin typeface="+mn-lt"/>
              </a:rPr>
              <a:t>giấy</a:t>
            </a:r>
            <a:r>
              <a:rPr lang="en-US" dirty="0" smtClean="0">
                <a:solidFill>
                  <a:srgbClr val="165751"/>
                </a:solidFill>
                <a:latin typeface="+mn-lt"/>
              </a:rPr>
              <a:t> </a:t>
            </a:r>
            <a:r>
              <a:rPr lang="en-US" dirty="0" err="1" smtClean="0">
                <a:solidFill>
                  <a:srgbClr val="165751"/>
                </a:solidFill>
                <a:latin typeface="+mn-lt"/>
              </a:rPr>
              <a:t>phép</a:t>
            </a:r>
            <a:r>
              <a:rPr lang="en-US" dirty="0" smtClean="0">
                <a:solidFill>
                  <a:srgbClr val="165751"/>
                </a:solidFill>
                <a:latin typeface="+mn-lt"/>
              </a:rPr>
              <a:t>, </a:t>
            </a:r>
            <a:r>
              <a:rPr lang="en-US" dirty="0" err="1" smtClean="0">
                <a:solidFill>
                  <a:srgbClr val="165751"/>
                </a:solidFill>
                <a:latin typeface="+mn-lt"/>
              </a:rPr>
              <a:t>chứng</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hành</a:t>
            </a:r>
            <a:r>
              <a:rPr lang="en-US" dirty="0" smtClean="0">
                <a:solidFill>
                  <a:srgbClr val="165751"/>
                </a:solidFill>
                <a:latin typeface="+mn-lt"/>
              </a:rPr>
              <a:t> </a:t>
            </a:r>
            <a:r>
              <a:rPr lang="en-US" dirty="0" err="1" smtClean="0">
                <a:solidFill>
                  <a:srgbClr val="165751"/>
                </a:solidFill>
                <a:latin typeface="+mn-lt"/>
              </a:rPr>
              <a:t>nghề</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r>
              <a:rPr lang="en-US" dirty="0" smtClean="0">
                <a:solidFill>
                  <a:srgbClr val="165751"/>
                </a:solidFill>
                <a:latin typeface="+mn-lt"/>
              </a:rPr>
              <a:t>/ </a:t>
            </a:r>
            <a:r>
              <a:rPr lang="en-US" dirty="0" err="1" smtClean="0">
                <a:solidFill>
                  <a:srgbClr val="165751"/>
                </a:solidFill>
                <a:latin typeface="+mn-lt"/>
              </a:rPr>
              <a:t>đình</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hoạt</a:t>
            </a:r>
            <a:r>
              <a:rPr lang="en-US" dirty="0" smtClean="0">
                <a:solidFill>
                  <a:srgbClr val="165751"/>
                </a:solidFill>
                <a:latin typeface="+mn-lt"/>
              </a:rPr>
              <a:t> </a:t>
            </a:r>
            <a:r>
              <a:rPr lang="en-US" dirty="0" err="1" smtClean="0">
                <a:solidFill>
                  <a:srgbClr val="165751"/>
                </a:solidFill>
                <a:latin typeface="+mn-lt"/>
              </a:rPr>
              <a:t>động</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endParaRPr lang="en-US" dirty="0" smtClean="0">
              <a:solidFill>
                <a:srgbClr val="165751"/>
              </a:solidFill>
              <a:latin typeface="+mn-lt"/>
            </a:endParaRPr>
          </a:p>
          <a:p>
            <a:pPr marL="285750" indent="-285750">
              <a:spcBef>
                <a:spcPts val="1200"/>
              </a:spcBef>
              <a:spcAft>
                <a:spcPts val="600"/>
              </a:spcAft>
              <a:buBlip>
                <a:blip r:embed="rId3"/>
              </a:buBlip>
            </a:pPr>
            <a:r>
              <a:rPr lang="vi-VN" dirty="0">
                <a:solidFill>
                  <a:srgbClr val="165751"/>
                </a:solidFill>
                <a:latin typeface="+mn-lt"/>
              </a:rPr>
              <a:t>Tịch thu tang vật, phương tiện VPHC có giá trị không vượt quá mức tiền phạt</a:t>
            </a:r>
          </a:p>
          <a:p>
            <a:pPr marL="285750" indent="-285750">
              <a:spcBef>
                <a:spcPts val="1200"/>
              </a:spcBef>
              <a:spcAft>
                <a:spcPts val="600"/>
              </a:spcAft>
              <a:buFont typeface="Nixie One"/>
              <a:buBlip>
                <a:blip r:embed="rId3"/>
              </a:buBlip>
            </a:pPr>
            <a:r>
              <a:rPr lang="vi-VN" dirty="0" smtClean="0">
                <a:solidFill>
                  <a:srgbClr val="165751"/>
                </a:solidFill>
                <a:latin typeface="+mn-lt"/>
              </a:rPr>
              <a:t>Áp dụng biện pháp khắc phục hậu quả</a:t>
            </a:r>
            <a:endParaRPr lang="vi-VN" dirty="0">
              <a:solidFill>
                <a:srgbClr val="165751"/>
              </a:solidFill>
              <a:latin typeface="+mn-lt"/>
            </a:endParaRPr>
          </a:p>
        </p:txBody>
      </p:sp>
    </p:spTree>
    <p:extLst>
      <p:ext uri="{BB962C8B-B14F-4D97-AF65-F5344CB8AC3E}">
        <p14:creationId xmlns:p14="http://schemas.microsoft.com/office/powerpoint/2010/main" val="8562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r>
              <a:rPr lang="en-US" sz="1800" b="1" dirty="0">
                <a:solidFill>
                  <a:srgbClr val="FFFF00"/>
                </a:solidFill>
              </a:rPr>
              <a:t>T</a:t>
            </a:r>
            <a:r>
              <a:rPr lang="vi-VN" sz="1800" b="1" dirty="0" smtClean="0">
                <a:solidFill>
                  <a:srgbClr val="FFFF00"/>
                </a:solidFill>
              </a:rPr>
              <a:t>hẩm </a:t>
            </a:r>
            <a:r>
              <a:rPr lang="vi-VN" sz="1800" b="1" dirty="0">
                <a:solidFill>
                  <a:srgbClr val="FFFF00"/>
                </a:solidFill>
              </a:rPr>
              <a:t>quyền xử phạt của </a:t>
            </a:r>
            <a:r>
              <a:rPr lang="en-US" sz="1800" b="1" dirty="0" err="1" smtClean="0">
                <a:solidFill>
                  <a:srgbClr val="FFFF00"/>
                </a:solidFill>
              </a:rPr>
              <a:t>cục</a:t>
            </a:r>
            <a:r>
              <a:rPr lang="en-US" sz="1800" b="1" dirty="0" smtClean="0">
                <a:solidFill>
                  <a:srgbClr val="FFFF00"/>
                </a:solidFill>
              </a:rPr>
              <a:t> </a:t>
            </a:r>
            <a:r>
              <a:rPr lang="en-US" sz="1800" b="1" dirty="0" err="1" smtClean="0">
                <a:solidFill>
                  <a:srgbClr val="FFFF00"/>
                </a:solidFill>
              </a:rPr>
              <a:t>trưởng</a:t>
            </a:r>
            <a:r>
              <a:rPr lang="en-US" sz="1800" b="1" dirty="0" smtClean="0">
                <a:solidFill>
                  <a:srgbClr val="FFFF00"/>
                </a:solidFill>
              </a:rPr>
              <a:t>, </a:t>
            </a:r>
            <a:r>
              <a:rPr lang="en-US" sz="1800" b="1" dirty="0" err="1" smtClean="0">
                <a:solidFill>
                  <a:srgbClr val="FFFF00"/>
                </a:solidFill>
              </a:rPr>
              <a:t>trưởng</a:t>
            </a:r>
            <a:r>
              <a:rPr lang="en-US" sz="1800" b="1" dirty="0" smtClean="0">
                <a:solidFill>
                  <a:srgbClr val="FFFF00"/>
                </a:solidFill>
              </a:rPr>
              <a:t> </a:t>
            </a:r>
            <a:r>
              <a:rPr lang="en-US" sz="1800" b="1" dirty="0" err="1" smtClean="0">
                <a:solidFill>
                  <a:srgbClr val="FFFF00"/>
                </a:solidFill>
              </a:rPr>
              <a:t>đoàn</a:t>
            </a:r>
            <a:r>
              <a:rPr lang="en-US" sz="1800" b="1" dirty="0" smtClean="0">
                <a:solidFill>
                  <a:srgbClr val="FFFF00"/>
                </a:solidFill>
              </a:rPr>
              <a:t> </a:t>
            </a:r>
            <a:r>
              <a:rPr lang="en-US" sz="1800" b="1" dirty="0" err="1" smtClean="0">
                <a:solidFill>
                  <a:srgbClr val="FFFF00"/>
                </a:solidFill>
              </a:rPr>
              <a:t>thanh</a:t>
            </a:r>
            <a:r>
              <a:rPr lang="en-US" sz="1800" b="1" dirty="0" smtClean="0">
                <a:solidFill>
                  <a:srgbClr val="FFFF00"/>
                </a:solidFill>
              </a:rPr>
              <a:t> </a:t>
            </a:r>
            <a:r>
              <a:rPr lang="en-US" sz="1800" b="1" dirty="0" err="1" smtClean="0">
                <a:solidFill>
                  <a:srgbClr val="FFFF00"/>
                </a:solidFill>
              </a:rPr>
              <a:t>tra</a:t>
            </a:r>
            <a:r>
              <a:rPr lang="en-US" sz="1800" b="1" dirty="0" smtClean="0">
                <a:solidFill>
                  <a:srgbClr val="FFFF00"/>
                </a:solidFill>
              </a:rPr>
              <a:t> </a:t>
            </a:r>
            <a:r>
              <a:rPr lang="en-US" sz="1800" b="1" dirty="0" err="1" smtClean="0">
                <a:solidFill>
                  <a:srgbClr val="FFFF00"/>
                </a:solidFill>
              </a:rPr>
              <a:t>cấp</a:t>
            </a:r>
            <a:r>
              <a:rPr lang="en-US" sz="1800" b="1" dirty="0" smtClean="0">
                <a:solidFill>
                  <a:srgbClr val="FFFF00"/>
                </a:solidFill>
              </a:rPr>
              <a:t> </a:t>
            </a:r>
            <a:r>
              <a:rPr lang="en-US" sz="1800" b="1" dirty="0" err="1" smtClean="0">
                <a:solidFill>
                  <a:srgbClr val="FFFF00"/>
                </a:solidFill>
              </a:rPr>
              <a:t>Bộ</a:t>
            </a:r>
            <a:r>
              <a:rPr lang="en-US" sz="1800" b="1" dirty="0" smtClean="0">
                <a:solidFill>
                  <a:srgbClr val="FFFF00"/>
                </a:solidFill>
              </a:rPr>
              <a:t>, </a:t>
            </a:r>
            <a:r>
              <a:rPr lang="en-US" sz="1800" b="1" dirty="0" err="1" smtClean="0">
                <a:solidFill>
                  <a:srgbClr val="FFFF00"/>
                </a:solidFill>
              </a:rPr>
              <a:t>trưởng</a:t>
            </a:r>
            <a:r>
              <a:rPr lang="en-US" sz="1800" b="1" dirty="0" smtClean="0">
                <a:solidFill>
                  <a:srgbClr val="FFFF00"/>
                </a:solidFill>
              </a:rPr>
              <a:t> </a:t>
            </a:r>
            <a:r>
              <a:rPr lang="en-US" sz="1800" b="1" dirty="0" err="1" smtClean="0">
                <a:solidFill>
                  <a:srgbClr val="FFFF00"/>
                </a:solidFill>
              </a:rPr>
              <a:t>đoàn</a:t>
            </a:r>
            <a:r>
              <a:rPr lang="en-US" sz="1800" b="1" dirty="0" smtClean="0">
                <a:solidFill>
                  <a:srgbClr val="FFFF00"/>
                </a:solidFill>
              </a:rPr>
              <a:t> </a:t>
            </a:r>
            <a:r>
              <a:rPr lang="en-US" sz="1800" b="1" dirty="0" err="1" smtClean="0">
                <a:solidFill>
                  <a:srgbClr val="FFFF00"/>
                </a:solidFill>
              </a:rPr>
              <a:t>thanh</a:t>
            </a:r>
            <a:r>
              <a:rPr lang="en-US" sz="1800" b="1" dirty="0" smtClean="0">
                <a:solidFill>
                  <a:srgbClr val="FFFF00"/>
                </a:solidFill>
              </a:rPr>
              <a:t> </a:t>
            </a:r>
            <a:r>
              <a:rPr lang="en-US" sz="1800" b="1" dirty="0" err="1" smtClean="0">
                <a:solidFill>
                  <a:srgbClr val="FFFF00"/>
                </a:solidFill>
              </a:rPr>
              <a:t>tra</a:t>
            </a:r>
            <a:r>
              <a:rPr lang="en-US" sz="1800" b="1" dirty="0" smtClean="0">
                <a:solidFill>
                  <a:srgbClr val="FFFF00"/>
                </a:solidFill>
              </a:rPr>
              <a:t> do </a:t>
            </a:r>
            <a:r>
              <a:rPr lang="en-US" sz="1800" b="1" dirty="0" err="1" smtClean="0">
                <a:solidFill>
                  <a:srgbClr val="FFFF00"/>
                </a:solidFill>
              </a:rPr>
              <a:t>Tổng</a:t>
            </a:r>
            <a:r>
              <a:rPr lang="en-US" sz="1800" b="1" dirty="0" smtClean="0">
                <a:solidFill>
                  <a:srgbClr val="FFFF00"/>
                </a:solidFill>
              </a:rPr>
              <a:t> GĐ BHXH </a:t>
            </a:r>
            <a:r>
              <a:rPr lang="en-US" sz="1800" b="1" dirty="0" err="1" smtClean="0">
                <a:solidFill>
                  <a:srgbClr val="FFFF00"/>
                </a:solidFill>
              </a:rPr>
              <a:t>Việt</a:t>
            </a:r>
            <a:r>
              <a:rPr lang="en-US" sz="1800" b="1" dirty="0" smtClean="0">
                <a:solidFill>
                  <a:srgbClr val="FFFF00"/>
                </a:solidFill>
              </a:rPr>
              <a:t> Nam </a:t>
            </a:r>
            <a:r>
              <a:rPr lang="en-US" sz="1800" b="1" dirty="0" err="1" smtClean="0">
                <a:solidFill>
                  <a:srgbClr val="FFFF00"/>
                </a:solidFill>
              </a:rPr>
              <a:t>thành</a:t>
            </a:r>
            <a:r>
              <a:rPr lang="en-US" sz="1800" b="1" dirty="0" smtClean="0">
                <a:solidFill>
                  <a:srgbClr val="FFFF00"/>
                </a:solidFill>
              </a:rPr>
              <a:t> </a:t>
            </a:r>
            <a:r>
              <a:rPr lang="en-US" sz="1800" b="1" dirty="0" err="1" smtClean="0">
                <a:solidFill>
                  <a:srgbClr val="FFFF00"/>
                </a:solidFill>
              </a:rPr>
              <a:t>lập</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40</a:t>
            </a:fld>
            <a:endParaRPr/>
          </a:p>
        </p:txBody>
      </p:sp>
      <p:sp>
        <p:nvSpPr>
          <p:cNvPr id="5" name="Google Shape;419;p37"/>
          <p:cNvSpPr txBox="1">
            <a:spLocks/>
          </p:cNvSpPr>
          <p:nvPr/>
        </p:nvSpPr>
        <p:spPr>
          <a:xfrm>
            <a:off x="3810000" y="590550"/>
            <a:ext cx="4800600" cy="35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vi-VN" dirty="0" smtClean="0">
                <a:solidFill>
                  <a:srgbClr val="165751"/>
                </a:solidFill>
                <a:latin typeface="+mn-lt"/>
              </a:rPr>
              <a:t>Cảnh cáo</a:t>
            </a:r>
          </a:p>
          <a:p>
            <a:pPr marL="285750" indent="-285750">
              <a:spcBef>
                <a:spcPts val="1200"/>
              </a:spcBef>
              <a:spcAft>
                <a:spcPts val="600"/>
              </a:spcAft>
              <a:buFont typeface="Nixie One"/>
              <a:buBlip>
                <a:blip r:embed="rId3"/>
              </a:buBlip>
            </a:pPr>
            <a:r>
              <a:rPr lang="vi-VN" dirty="0" smtClean="0">
                <a:solidFill>
                  <a:srgbClr val="165751"/>
                </a:solidFill>
                <a:latin typeface="+mn-lt"/>
              </a:rPr>
              <a:t>Phạt tiền đến </a:t>
            </a:r>
            <a:r>
              <a:rPr lang="en-US" dirty="0" smtClean="0">
                <a:solidFill>
                  <a:srgbClr val="165751"/>
                </a:solidFill>
                <a:latin typeface="+mn-lt"/>
              </a:rPr>
              <a:t>7</a:t>
            </a:r>
            <a:r>
              <a:rPr lang="vi-VN" dirty="0" smtClean="0">
                <a:solidFill>
                  <a:srgbClr val="165751"/>
                </a:solidFill>
                <a:latin typeface="+mn-lt"/>
              </a:rPr>
              <a:t>0% mức tiền phạt tối đa, nhưng không quá </a:t>
            </a:r>
            <a:r>
              <a:rPr lang="en-US" dirty="0" smtClean="0">
                <a:solidFill>
                  <a:srgbClr val="165751"/>
                </a:solidFill>
                <a:latin typeface="+mn-lt"/>
              </a:rPr>
              <a:t>2</a:t>
            </a:r>
            <a:r>
              <a:rPr lang="vi-VN" dirty="0" smtClean="0">
                <a:solidFill>
                  <a:srgbClr val="165751"/>
                </a:solidFill>
                <a:latin typeface="+mn-lt"/>
              </a:rPr>
              <a:t>5</a:t>
            </a:r>
            <a:r>
              <a:rPr lang="en-US" dirty="0" smtClean="0">
                <a:solidFill>
                  <a:srgbClr val="165751"/>
                </a:solidFill>
                <a:latin typeface="+mn-lt"/>
              </a:rPr>
              <a:t>0.0</a:t>
            </a:r>
            <a:r>
              <a:rPr lang="vi-VN" dirty="0" smtClean="0">
                <a:solidFill>
                  <a:srgbClr val="165751"/>
                </a:solidFill>
                <a:latin typeface="+mn-lt"/>
              </a:rPr>
              <a:t>00.000 đồng</a:t>
            </a:r>
          </a:p>
          <a:p>
            <a:pPr marL="285750" indent="-285750">
              <a:spcBef>
                <a:spcPts val="1200"/>
              </a:spcBef>
              <a:spcAft>
                <a:spcPts val="600"/>
              </a:spcAft>
              <a:buFont typeface="Nixie One"/>
              <a:buBlip>
                <a:blip r:embed="rId3"/>
              </a:buBlip>
            </a:pPr>
            <a:r>
              <a:rPr lang="en-US" dirty="0" err="1" smtClean="0">
                <a:solidFill>
                  <a:srgbClr val="165751"/>
                </a:solidFill>
                <a:latin typeface="+mn-lt"/>
              </a:rPr>
              <a:t>Tước</a:t>
            </a:r>
            <a:r>
              <a:rPr lang="en-US" dirty="0" smtClean="0">
                <a:solidFill>
                  <a:srgbClr val="165751"/>
                </a:solidFill>
                <a:latin typeface="+mn-lt"/>
              </a:rPr>
              <a:t> </a:t>
            </a:r>
            <a:r>
              <a:rPr lang="en-US" dirty="0" err="1" smtClean="0">
                <a:solidFill>
                  <a:srgbClr val="165751"/>
                </a:solidFill>
                <a:latin typeface="+mn-lt"/>
              </a:rPr>
              <a:t>quyền</a:t>
            </a:r>
            <a:r>
              <a:rPr lang="en-US" dirty="0" smtClean="0">
                <a:solidFill>
                  <a:srgbClr val="165751"/>
                </a:solidFill>
                <a:latin typeface="+mn-lt"/>
              </a:rPr>
              <a:t> </a:t>
            </a:r>
            <a:r>
              <a:rPr lang="en-US" dirty="0" err="1" smtClean="0">
                <a:solidFill>
                  <a:srgbClr val="165751"/>
                </a:solidFill>
                <a:latin typeface="+mn-lt"/>
              </a:rPr>
              <a:t>sử</a:t>
            </a:r>
            <a:r>
              <a:rPr lang="en-US" dirty="0" smtClean="0">
                <a:solidFill>
                  <a:srgbClr val="165751"/>
                </a:solidFill>
                <a:latin typeface="+mn-lt"/>
              </a:rPr>
              <a:t> </a:t>
            </a:r>
            <a:r>
              <a:rPr lang="en-US" dirty="0" err="1" smtClean="0">
                <a:solidFill>
                  <a:srgbClr val="165751"/>
                </a:solidFill>
                <a:latin typeface="+mn-lt"/>
              </a:rPr>
              <a:t>dụng</a:t>
            </a:r>
            <a:r>
              <a:rPr lang="en-US" dirty="0" smtClean="0">
                <a:solidFill>
                  <a:srgbClr val="165751"/>
                </a:solidFill>
                <a:latin typeface="+mn-lt"/>
              </a:rPr>
              <a:t> </a:t>
            </a:r>
            <a:r>
              <a:rPr lang="en-US" dirty="0" err="1" smtClean="0">
                <a:solidFill>
                  <a:srgbClr val="165751"/>
                </a:solidFill>
                <a:latin typeface="+mn-lt"/>
              </a:rPr>
              <a:t>giấy</a:t>
            </a:r>
            <a:r>
              <a:rPr lang="en-US" dirty="0" smtClean="0">
                <a:solidFill>
                  <a:srgbClr val="165751"/>
                </a:solidFill>
                <a:latin typeface="+mn-lt"/>
              </a:rPr>
              <a:t> </a:t>
            </a:r>
            <a:r>
              <a:rPr lang="en-US" dirty="0" err="1" smtClean="0">
                <a:solidFill>
                  <a:srgbClr val="165751"/>
                </a:solidFill>
                <a:latin typeface="+mn-lt"/>
              </a:rPr>
              <a:t>phép</a:t>
            </a:r>
            <a:r>
              <a:rPr lang="en-US" dirty="0" smtClean="0">
                <a:solidFill>
                  <a:srgbClr val="165751"/>
                </a:solidFill>
                <a:latin typeface="+mn-lt"/>
              </a:rPr>
              <a:t>, </a:t>
            </a:r>
            <a:r>
              <a:rPr lang="en-US" dirty="0" err="1" smtClean="0">
                <a:solidFill>
                  <a:srgbClr val="165751"/>
                </a:solidFill>
                <a:latin typeface="+mn-lt"/>
              </a:rPr>
              <a:t>chứng</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hành</a:t>
            </a:r>
            <a:r>
              <a:rPr lang="en-US" dirty="0" smtClean="0">
                <a:solidFill>
                  <a:srgbClr val="165751"/>
                </a:solidFill>
                <a:latin typeface="+mn-lt"/>
              </a:rPr>
              <a:t> </a:t>
            </a:r>
            <a:r>
              <a:rPr lang="en-US" dirty="0" err="1" smtClean="0">
                <a:solidFill>
                  <a:srgbClr val="165751"/>
                </a:solidFill>
                <a:latin typeface="+mn-lt"/>
              </a:rPr>
              <a:t>nghề</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r>
              <a:rPr lang="en-US" dirty="0" smtClean="0">
                <a:solidFill>
                  <a:srgbClr val="165751"/>
                </a:solidFill>
                <a:latin typeface="+mn-lt"/>
              </a:rPr>
              <a:t>/ </a:t>
            </a:r>
            <a:r>
              <a:rPr lang="en-US" dirty="0" err="1" smtClean="0">
                <a:solidFill>
                  <a:srgbClr val="165751"/>
                </a:solidFill>
                <a:latin typeface="+mn-lt"/>
              </a:rPr>
              <a:t>đình</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hoạt</a:t>
            </a:r>
            <a:r>
              <a:rPr lang="en-US" dirty="0" smtClean="0">
                <a:solidFill>
                  <a:srgbClr val="165751"/>
                </a:solidFill>
                <a:latin typeface="+mn-lt"/>
              </a:rPr>
              <a:t> </a:t>
            </a:r>
            <a:r>
              <a:rPr lang="en-US" dirty="0" err="1" smtClean="0">
                <a:solidFill>
                  <a:srgbClr val="165751"/>
                </a:solidFill>
                <a:latin typeface="+mn-lt"/>
              </a:rPr>
              <a:t>động</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endParaRPr lang="en-US" dirty="0" smtClean="0">
              <a:solidFill>
                <a:srgbClr val="165751"/>
              </a:solidFill>
              <a:latin typeface="+mn-lt"/>
            </a:endParaRPr>
          </a:p>
          <a:p>
            <a:pPr marL="285750" indent="-285750">
              <a:spcBef>
                <a:spcPts val="1200"/>
              </a:spcBef>
              <a:spcAft>
                <a:spcPts val="600"/>
              </a:spcAft>
              <a:buBlip>
                <a:blip r:embed="rId3"/>
              </a:buBlip>
            </a:pPr>
            <a:r>
              <a:rPr lang="vi-VN" dirty="0">
                <a:solidFill>
                  <a:srgbClr val="165751"/>
                </a:solidFill>
                <a:latin typeface="+mn-lt"/>
              </a:rPr>
              <a:t>Tịch thu tang vật, phương tiện VPHC có giá trị không vượt quá mức tiền phạt</a:t>
            </a:r>
          </a:p>
          <a:p>
            <a:pPr marL="285750" indent="-285750">
              <a:spcBef>
                <a:spcPts val="1200"/>
              </a:spcBef>
              <a:spcAft>
                <a:spcPts val="600"/>
              </a:spcAft>
              <a:buFont typeface="Nixie One"/>
              <a:buBlip>
                <a:blip r:embed="rId3"/>
              </a:buBlip>
            </a:pPr>
            <a:r>
              <a:rPr lang="vi-VN" dirty="0" smtClean="0">
                <a:solidFill>
                  <a:srgbClr val="165751"/>
                </a:solidFill>
                <a:latin typeface="+mn-lt"/>
              </a:rPr>
              <a:t>Áp dụng biện pháp khắc phục hậu quả</a:t>
            </a:r>
            <a:endParaRPr lang="vi-VN" dirty="0">
              <a:solidFill>
                <a:srgbClr val="165751"/>
              </a:solidFill>
              <a:latin typeface="+mn-lt"/>
            </a:endParaRPr>
          </a:p>
        </p:txBody>
      </p:sp>
    </p:spTree>
    <p:extLst>
      <p:ext uri="{BB962C8B-B14F-4D97-AF65-F5344CB8AC3E}">
        <p14:creationId xmlns:p14="http://schemas.microsoft.com/office/powerpoint/2010/main" val="185501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r>
              <a:rPr lang="en-US" sz="1800" b="1" dirty="0">
                <a:solidFill>
                  <a:srgbClr val="FFFF00"/>
                </a:solidFill>
              </a:rPr>
              <a:t>T</a:t>
            </a:r>
            <a:r>
              <a:rPr lang="vi-VN" sz="1800" b="1" dirty="0" smtClean="0">
                <a:solidFill>
                  <a:srgbClr val="FFFF00"/>
                </a:solidFill>
              </a:rPr>
              <a:t>hẩm </a:t>
            </a:r>
            <a:r>
              <a:rPr lang="vi-VN" sz="1800" b="1" dirty="0">
                <a:solidFill>
                  <a:srgbClr val="FFFF00"/>
                </a:solidFill>
              </a:rPr>
              <a:t>quyền xử phạt của </a:t>
            </a:r>
            <a:r>
              <a:rPr lang="en-US" sz="1800" b="1" dirty="0" err="1" smtClean="0">
                <a:solidFill>
                  <a:srgbClr val="FFFF00"/>
                </a:solidFill>
              </a:rPr>
              <a:t>Chánh</a:t>
            </a:r>
            <a:r>
              <a:rPr lang="en-US" sz="1800" b="1" dirty="0" smtClean="0">
                <a:solidFill>
                  <a:srgbClr val="FFFF00"/>
                </a:solidFill>
              </a:rPr>
              <a:t> </a:t>
            </a:r>
            <a:r>
              <a:rPr lang="en-US" sz="1800" b="1" dirty="0" err="1" smtClean="0">
                <a:solidFill>
                  <a:srgbClr val="FFFF00"/>
                </a:solidFill>
              </a:rPr>
              <a:t>thanh</a:t>
            </a:r>
            <a:r>
              <a:rPr lang="en-US" sz="1800" b="1" dirty="0" smtClean="0">
                <a:solidFill>
                  <a:srgbClr val="FFFF00"/>
                </a:solidFill>
              </a:rPr>
              <a:t> </a:t>
            </a:r>
            <a:r>
              <a:rPr lang="en-US" sz="1800" b="1" dirty="0" err="1" smtClean="0">
                <a:solidFill>
                  <a:srgbClr val="FFFF00"/>
                </a:solidFill>
              </a:rPr>
              <a:t>tra</a:t>
            </a:r>
            <a:r>
              <a:rPr lang="en-US" sz="1800" b="1" dirty="0" smtClean="0">
                <a:solidFill>
                  <a:srgbClr val="FFFF00"/>
                </a:solidFill>
              </a:rPr>
              <a:t> </a:t>
            </a:r>
            <a:r>
              <a:rPr lang="en-US" sz="1800" b="1" dirty="0" err="1" smtClean="0">
                <a:solidFill>
                  <a:srgbClr val="FFFF00"/>
                </a:solidFill>
              </a:rPr>
              <a:t>Bộ</a:t>
            </a:r>
            <a:r>
              <a:rPr lang="en-US" sz="1800" b="1" dirty="0" smtClean="0">
                <a:solidFill>
                  <a:srgbClr val="FFFF00"/>
                </a:solidFill>
              </a:rPr>
              <a:t>, </a:t>
            </a:r>
            <a:r>
              <a:rPr lang="en-US" sz="1800" b="1" dirty="0" err="1" smtClean="0">
                <a:solidFill>
                  <a:srgbClr val="FFFF00"/>
                </a:solidFill>
              </a:rPr>
              <a:t>Tổng</a:t>
            </a:r>
            <a:r>
              <a:rPr lang="en-US" sz="1800" b="1" dirty="0" smtClean="0">
                <a:solidFill>
                  <a:srgbClr val="FFFF00"/>
                </a:solidFill>
              </a:rPr>
              <a:t> </a:t>
            </a:r>
            <a:r>
              <a:rPr lang="en-US" sz="1800" b="1" dirty="0" err="1" smtClean="0">
                <a:solidFill>
                  <a:srgbClr val="FFFF00"/>
                </a:solidFill>
              </a:rPr>
              <a:t>cục</a:t>
            </a:r>
            <a:r>
              <a:rPr lang="en-US" sz="1800" b="1" dirty="0" smtClean="0">
                <a:solidFill>
                  <a:srgbClr val="FFFF00"/>
                </a:solidFill>
              </a:rPr>
              <a:t> </a:t>
            </a:r>
            <a:r>
              <a:rPr lang="en-US" sz="1800" b="1" dirty="0" err="1" smtClean="0">
                <a:solidFill>
                  <a:srgbClr val="FFFF00"/>
                </a:solidFill>
              </a:rPr>
              <a:t>trưởng</a:t>
            </a:r>
            <a:r>
              <a:rPr lang="en-US" sz="1800" b="1" dirty="0" smtClean="0">
                <a:solidFill>
                  <a:srgbClr val="FFFF00"/>
                </a:solidFill>
              </a:rPr>
              <a:t>, </a:t>
            </a:r>
            <a:r>
              <a:rPr lang="en-US" sz="1800" b="1" dirty="0" err="1" smtClean="0">
                <a:solidFill>
                  <a:srgbClr val="FFFF00"/>
                </a:solidFill>
              </a:rPr>
              <a:t>Chủ</a:t>
            </a:r>
            <a:r>
              <a:rPr lang="en-US" sz="1800" b="1" dirty="0" smtClean="0">
                <a:solidFill>
                  <a:srgbClr val="FFFF00"/>
                </a:solidFill>
              </a:rPr>
              <a:t> </a:t>
            </a:r>
            <a:r>
              <a:rPr lang="en-US" sz="1800" b="1" dirty="0" err="1" smtClean="0">
                <a:solidFill>
                  <a:srgbClr val="FFFF00"/>
                </a:solidFill>
              </a:rPr>
              <a:t>tịch</a:t>
            </a:r>
            <a:r>
              <a:rPr lang="en-US" sz="1800" b="1" dirty="0" smtClean="0">
                <a:solidFill>
                  <a:srgbClr val="FFFF00"/>
                </a:solidFill>
              </a:rPr>
              <a:t> </a:t>
            </a:r>
            <a:r>
              <a:rPr lang="en-US" sz="1800" b="1" dirty="0" err="1" smtClean="0">
                <a:solidFill>
                  <a:srgbClr val="FFFF00"/>
                </a:solidFill>
              </a:rPr>
              <a:t>tỉnh</a:t>
            </a:r>
            <a:r>
              <a:rPr lang="en-US" sz="1800" b="1" dirty="0" smtClean="0">
                <a:solidFill>
                  <a:srgbClr val="FFFF00"/>
                </a:solidFill>
              </a:rPr>
              <a:t>, </a:t>
            </a:r>
            <a:r>
              <a:rPr lang="en-US" sz="1800" b="1" dirty="0" err="1" smtClean="0">
                <a:solidFill>
                  <a:srgbClr val="FFFF00"/>
                </a:solidFill>
              </a:rPr>
              <a:t>Cục</a:t>
            </a:r>
            <a:r>
              <a:rPr lang="en-US" sz="1800" b="1" dirty="0" smtClean="0">
                <a:solidFill>
                  <a:srgbClr val="FFFF00"/>
                </a:solidFill>
              </a:rPr>
              <a:t> </a:t>
            </a:r>
            <a:r>
              <a:rPr lang="en-US" sz="1800" b="1" dirty="0" err="1" smtClean="0">
                <a:solidFill>
                  <a:srgbClr val="FFFF00"/>
                </a:solidFill>
              </a:rPr>
              <a:t>trưởng</a:t>
            </a:r>
            <a:r>
              <a:rPr lang="en-US" sz="1800" b="1" dirty="0" smtClean="0">
                <a:solidFill>
                  <a:srgbClr val="FFFF00"/>
                </a:solidFill>
              </a:rPr>
              <a:t> </a:t>
            </a:r>
            <a:r>
              <a:rPr lang="en-US" sz="1800" b="1" dirty="0" err="1" smtClean="0">
                <a:solidFill>
                  <a:srgbClr val="FFFF00"/>
                </a:solidFill>
              </a:rPr>
              <a:t>Cục</a:t>
            </a:r>
            <a:r>
              <a:rPr lang="en-US" sz="1800" b="1" dirty="0" smtClean="0">
                <a:solidFill>
                  <a:srgbClr val="FFFF00"/>
                </a:solidFill>
              </a:rPr>
              <a:t> QLLĐNN.</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41</a:t>
            </a:fld>
            <a:endParaRPr/>
          </a:p>
        </p:txBody>
      </p:sp>
      <p:sp>
        <p:nvSpPr>
          <p:cNvPr id="5" name="Google Shape;419;p37"/>
          <p:cNvSpPr txBox="1">
            <a:spLocks/>
          </p:cNvSpPr>
          <p:nvPr/>
        </p:nvSpPr>
        <p:spPr>
          <a:xfrm>
            <a:off x="3810000" y="590550"/>
            <a:ext cx="4800600" cy="35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vi-VN" dirty="0" smtClean="0">
                <a:solidFill>
                  <a:srgbClr val="165751"/>
                </a:solidFill>
                <a:latin typeface="+mn-lt"/>
              </a:rPr>
              <a:t>Cảnh cáo</a:t>
            </a:r>
          </a:p>
          <a:p>
            <a:pPr marL="285750" indent="-285750">
              <a:spcBef>
                <a:spcPts val="1200"/>
              </a:spcBef>
              <a:spcAft>
                <a:spcPts val="600"/>
              </a:spcAft>
              <a:buFont typeface="Nixie One"/>
              <a:buBlip>
                <a:blip r:embed="rId3"/>
              </a:buBlip>
            </a:pPr>
            <a:r>
              <a:rPr lang="vi-VN" dirty="0" smtClean="0">
                <a:solidFill>
                  <a:srgbClr val="165751"/>
                </a:solidFill>
                <a:latin typeface="+mn-lt"/>
              </a:rPr>
              <a:t>Phạt tiền </a:t>
            </a:r>
            <a:r>
              <a:rPr lang="en-US" dirty="0" err="1" smtClean="0">
                <a:solidFill>
                  <a:srgbClr val="165751"/>
                </a:solidFill>
                <a:latin typeface="+mn-lt"/>
              </a:rPr>
              <a:t>tối</a:t>
            </a:r>
            <a:r>
              <a:rPr lang="en-US" dirty="0" smtClean="0">
                <a:solidFill>
                  <a:srgbClr val="165751"/>
                </a:solidFill>
                <a:latin typeface="+mn-lt"/>
              </a:rPr>
              <a:t> </a:t>
            </a:r>
            <a:r>
              <a:rPr lang="en-US" dirty="0" err="1" smtClean="0">
                <a:solidFill>
                  <a:srgbClr val="165751"/>
                </a:solidFill>
                <a:latin typeface="+mn-lt"/>
              </a:rPr>
              <a:t>đa</a:t>
            </a:r>
            <a:endParaRPr lang="vi-VN" dirty="0" smtClean="0">
              <a:solidFill>
                <a:srgbClr val="165751"/>
              </a:solidFill>
              <a:latin typeface="+mn-lt"/>
            </a:endParaRPr>
          </a:p>
          <a:p>
            <a:pPr marL="285750" indent="-285750">
              <a:spcBef>
                <a:spcPts val="1200"/>
              </a:spcBef>
              <a:spcAft>
                <a:spcPts val="600"/>
              </a:spcAft>
              <a:buFont typeface="Nixie One"/>
              <a:buBlip>
                <a:blip r:embed="rId3"/>
              </a:buBlip>
            </a:pPr>
            <a:r>
              <a:rPr lang="en-US" dirty="0" err="1" smtClean="0">
                <a:solidFill>
                  <a:srgbClr val="165751"/>
                </a:solidFill>
                <a:latin typeface="+mn-lt"/>
              </a:rPr>
              <a:t>Tước</a:t>
            </a:r>
            <a:r>
              <a:rPr lang="en-US" dirty="0" smtClean="0">
                <a:solidFill>
                  <a:srgbClr val="165751"/>
                </a:solidFill>
                <a:latin typeface="+mn-lt"/>
              </a:rPr>
              <a:t> </a:t>
            </a:r>
            <a:r>
              <a:rPr lang="en-US" dirty="0" err="1" smtClean="0">
                <a:solidFill>
                  <a:srgbClr val="165751"/>
                </a:solidFill>
                <a:latin typeface="+mn-lt"/>
              </a:rPr>
              <a:t>quyền</a:t>
            </a:r>
            <a:r>
              <a:rPr lang="en-US" dirty="0" smtClean="0">
                <a:solidFill>
                  <a:srgbClr val="165751"/>
                </a:solidFill>
                <a:latin typeface="+mn-lt"/>
              </a:rPr>
              <a:t> </a:t>
            </a:r>
            <a:r>
              <a:rPr lang="en-US" dirty="0" err="1" smtClean="0">
                <a:solidFill>
                  <a:srgbClr val="165751"/>
                </a:solidFill>
                <a:latin typeface="+mn-lt"/>
              </a:rPr>
              <a:t>sử</a:t>
            </a:r>
            <a:r>
              <a:rPr lang="en-US" dirty="0" smtClean="0">
                <a:solidFill>
                  <a:srgbClr val="165751"/>
                </a:solidFill>
                <a:latin typeface="+mn-lt"/>
              </a:rPr>
              <a:t> </a:t>
            </a:r>
            <a:r>
              <a:rPr lang="en-US" dirty="0" err="1" smtClean="0">
                <a:solidFill>
                  <a:srgbClr val="165751"/>
                </a:solidFill>
                <a:latin typeface="+mn-lt"/>
              </a:rPr>
              <a:t>dụng</a:t>
            </a:r>
            <a:r>
              <a:rPr lang="en-US" dirty="0" smtClean="0">
                <a:solidFill>
                  <a:srgbClr val="165751"/>
                </a:solidFill>
                <a:latin typeface="+mn-lt"/>
              </a:rPr>
              <a:t> </a:t>
            </a:r>
            <a:r>
              <a:rPr lang="en-US" dirty="0" err="1" smtClean="0">
                <a:solidFill>
                  <a:srgbClr val="165751"/>
                </a:solidFill>
                <a:latin typeface="+mn-lt"/>
              </a:rPr>
              <a:t>giấy</a:t>
            </a:r>
            <a:r>
              <a:rPr lang="en-US" dirty="0" smtClean="0">
                <a:solidFill>
                  <a:srgbClr val="165751"/>
                </a:solidFill>
                <a:latin typeface="+mn-lt"/>
              </a:rPr>
              <a:t> </a:t>
            </a:r>
            <a:r>
              <a:rPr lang="en-US" dirty="0" err="1" smtClean="0">
                <a:solidFill>
                  <a:srgbClr val="165751"/>
                </a:solidFill>
                <a:latin typeface="+mn-lt"/>
              </a:rPr>
              <a:t>phép</a:t>
            </a:r>
            <a:r>
              <a:rPr lang="en-US" dirty="0" smtClean="0">
                <a:solidFill>
                  <a:srgbClr val="165751"/>
                </a:solidFill>
                <a:latin typeface="+mn-lt"/>
              </a:rPr>
              <a:t>, </a:t>
            </a:r>
            <a:r>
              <a:rPr lang="en-US" dirty="0" err="1" smtClean="0">
                <a:solidFill>
                  <a:srgbClr val="165751"/>
                </a:solidFill>
                <a:latin typeface="+mn-lt"/>
              </a:rPr>
              <a:t>chứng</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hành</a:t>
            </a:r>
            <a:r>
              <a:rPr lang="en-US" dirty="0" smtClean="0">
                <a:solidFill>
                  <a:srgbClr val="165751"/>
                </a:solidFill>
                <a:latin typeface="+mn-lt"/>
              </a:rPr>
              <a:t> </a:t>
            </a:r>
            <a:r>
              <a:rPr lang="en-US" dirty="0" err="1" smtClean="0">
                <a:solidFill>
                  <a:srgbClr val="165751"/>
                </a:solidFill>
                <a:latin typeface="+mn-lt"/>
              </a:rPr>
              <a:t>nghề</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r>
              <a:rPr lang="en-US" dirty="0" smtClean="0">
                <a:solidFill>
                  <a:srgbClr val="165751"/>
                </a:solidFill>
                <a:latin typeface="+mn-lt"/>
              </a:rPr>
              <a:t>/ </a:t>
            </a:r>
            <a:r>
              <a:rPr lang="en-US" dirty="0" err="1" smtClean="0">
                <a:solidFill>
                  <a:srgbClr val="165751"/>
                </a:solidFill>
                <a:latin typeface="+mn-lt"/>
              </a:rPr>
              <a:t>đình</a:t>
            </a:r>
            <a:r>
              <a:rPr lang="en-US" dirty="0" smtClean="0">
                <a:solidFill>
                  <a:srgbClr val="165751"/>
                </a:solidFill>
                <a:latin typeface="+mn-lt"/>
              </a:rPr>
              <a:t> </a:t>
            </a:r>
            <a:r>
              <a:rPr lang="en-US" dirty="0" err="1" smtClean="0">
                <a:solidFill>
                  <a:srgbClr val="165751"/>
                </a:solidFill>
                <a:latin typeface="+mn-lt"/>
              </a:rPr>
              <a:t>chỉ</a:t>
            </a:r>
            <a:r>
              <a:rPr lang="en-US" dirty="0" smtClean="0">
                <a:solidFill>
                  <a:srgbClr val="165751"/>
                </a:solidFill>
                <a:latin typeface="+mn-lt"/>
              </a:rPr>
              <a:t> </a:t>
            </a:r>
            <a:r>
              <a:rPr lang="en-US" dirty="0" err="1" smtClean="0">
                <a:solidFill>
                  <a:srgbClr val="165751"/>
                </a:solidFill>
                <a:latin typeface="+mn-lt"/>
              </a:rPr>
              <a:t>hoạt</a:t>
            </a:r>
            <a:r>
              <a:rPr lang="en-US" dirty="0" smtClean="0">
                <a:solidFill>
                  <a:srgbClr val="165751"/>
                </a:solidFill>
                <a:latin typeface="+mn-lt"/>
              </a:rPr>
              <a:t> </a:t>
            </a:r>
            <a:r>
              <a:rPr lang="en-US" dirty="0" err="1" smtClean="0">
                <a:solidFill>
                  <a:srgbClr val="165751"/>
                </a:solidFill>
                <a:latin typeface="+mn-lt"/>
              </a:rPr>
              <a:t>động</a:t>
            </a:r>
            <a:r>
              <a:rPr lang="en-US" dirty="0" smtClean="0">
                <a:solidFill>
                  <a:srgbClr val="165751"/>
                </a:solidFill>
                <a:latin typeface="+mn-lt"/>
              </a:rPr>
              <a:t> </a:t>
            </a:r>
            <a:r>
              <a:rPr lang="en-US" dirty="0" err="1" smtClean="0">
                <a:solidFill>
                  <a:srgbClr val="165751"/>
                </a:solidFill>
                <a:latin typeface="+mn-lt"/>
              </a:rPr>
              <a:t>có</a:t>
            </a:r>
            <a:r>
              <a:rPr lang="en-US" dirty="0" smtClean="0">
                <a:solidFill>
                  <a:srgbClr val="165751"/>
                </a:solidFill>
                <a:latin typeface="+mn-lt"/>
              </a:rPr>
              <a:t> </a:t>
            </a:r>
            <a:r>
              <a:rPr lang="en-US" dirty="0" err="1" smtClean="0">
                <a:solidFill>
                  <a:srgbClr val="165751"/>
                </a:solidFill>
                <a:latin typeface="+mn-lt"/>
              </a:rPr>
              <a:t>thời</a:t>
            </a:r>
            <a:r>
              <a:rPr lang="en-US" dirty="0" smtClean="0">
                <a:solidFill>
                  <a:srgbClr val="165751"/>
                </a:solidFill>
                <a:latin typeface="+mn-lt"/>
              </a:rPr>
              <a:t> </a:t>
            </a:r>
            <a:r>
              <a:rPr lang="en-US" dirty="0" err="1" smtClean="0">
                <a:solidFill>
                  <a:srgbClr val="165751"/>
                </a:solidFill>
                <a:latin typeface="+mn-lt"/>
              </a:rPr>
              <a:t>hạn</a:t>
            </a:r>
            <a:endParaRPr lang="en-US" dirty="0" smtClean="0">
              <a:solidFill>
                <a:srgbClr val="165751"/>
              </a:solidFill>
              <a:latin typeface="+mn-lt"/>
            </a:endParaRPr>
          </a:p>
          <a:p>
            <a:pPr marL="285750" indent="-285750">
              <a:spcBef>
                <a:spcPts val="1200"/>
              </a:spcBef>
              <a:spcAft>
                <a:spcPts val="600"/>
              </a:spcAft>
              <a:buBlip>
                <a:blip r:embed="rId3"/>
              </a:buBlip>
            </a:pPr>
            <a:r>
              <a:rPr lang="vi-VN" dirty="0">
                <a:solidFill>
                  <a:srgbClr val="165751"/>
                </a:solidFill>
                <a:latin typeface="+mn-lt"/>
              </a:rPr>
              <a:t>Tịch thu tang vật, phương tiện VPHC có giá trị không vượt quá mức tiền phạt</a:t>
            </a:r>
          </a:p>
          <a:p>
            <a:pPr marL="285750" indent="-285750">
              <a:spcBef>
                <a:spcPts val="1200"/>
              </a:spcBef>
              <a:spcAft>
                <a:spcPts val="600"/>
              </a:spcAft>
              <a:buFont typeface="Nixie One"/>
              <a:buBlip>
                <a:blip r:embed="rId3"/>
              </a:buBlip>
            </a:pPr>
            <a:r>
              <a:rPr lang="vi-VN" dirty="0" smtClean="0">
                <a:solidFill>
                  <a:srgbClr val="165751"/>
                </a:solidFill>
                <a:latin typeface="+mn-lt"/>
              </a:rPr>
              <a:t>Áp dụng biện pháp khắc phục hậu quả</a:t>
            </a:r>
            <a:endParaRPr lang="vi-VN" dirty="0">
              <a:solidFill>
                <a:srgbClr val="165751"/>
              </a:solidFill>
              <a:latin typeface="+mn-lt"/>
            </a:endParaRPr>
          </a:p>
        </p:txBody>
      </p:sp>
    </p:spTree>
    <p:extLst>
      <p:ext uri="{BB962C8B-B14F-4D97-AF65-F5344CB8AC3E}">
        <p14:creationId xmlns:p14="http://schemas.microsoft.com/office/powerpoint/2010/main" val="37015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315755" y="523040"/>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smtClean="0">
                <a:solidFill>
                  <a:srgbClr val="FFFF00"/>
                </a:solidFill>
                <a:latin typeface="+mn-lt"/>
              </a:rPr>
              <a:t>NGUYÊN TẮC XÁC ĐỊNH VÀ PHÂN ĐỊNH THẨM QUYỀN XỬ PHẠT</a:t>
            </a:r>
            <a:endParaRPr sz="20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6570" y="2113636"/>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FF0000"/>
                </a:solidFill>
                <a:ea typeface="Nixie One"/>
                <a:cs typeface="Nixie One"/>
                <a:sym typeface="Nixie One"/>
              </a:rPr>
              <a:t>1. </a:t>
            </a:r>
            <a:r>
              <a:rPr lang="en-US" sz="1900" dirty="0" err="1" smtClean="0">
                <a:solidFill>
                  <a:srgbClr val="FF0000"/>
                </a:solidFill>
                <a:ea typeface="Nixie One"/>
                <a:cs typeface="Nixie One"/>
                <a:sym typeface="Nixie One"/>
              </a:rPr>
              <a:t>Thẩm</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quyền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xử</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phạt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áp</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dụng</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đối</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với</a:t>
            </a:r>
            <a:r>
              <a:rPr lang="en-US" sz="1900" dirty="0" smtClean="0">
                <a:solidFill>
                  <a:srgbClr val="FF0000"/>
                </a:solidFill>
                <a:ea typeface="Nixie One"/>
                <a:cs typeface="Nixie One"/>
                <a:sym typeface="Nixie One"/>
              </a:rPr>
              <a:t> 1 </a:t>
            </a:r>
            <a:r>
              <a:rPr lang="en-US" sz="1900" dirty="0" err="1" smtClean="0">
                <a:solidFill>
                  <a:srgbClr val="FF0000"/>
                </a:solidFill>
                <a:ea typeface="Nixie One"/>
                <a:cs typeface="Nixie One"/>
                <a:sym typeface="Nixie One"/>
              </a:rPr>
              <a:t>hành</a:t>
            </a:r>
            <a:r>
              <a:rPr lang="en-US" sz="1900" dirty="0" smtClean="0">
                <a:solidFill>
                  <a:srgbClr val="FF0000"/>
                </a:solidFill>
                <a:ea typeface="Nixie One"/>
                <a:cs typeface="Nixie One"/>
                <a:sym typeface="Nixie One"/>
              </a:rPr>
              <a:t> vi </a:t>
            </a:r>
            <a:r>
              <a:rPr lang="en-US" sz="1900" dirty="0" err="1" smtClean="0">
                <a:solidFill>
                  <a:srgbClr val="FF0000"/>
                </a:solidFill>
                <a:ea typeface="Nixie One"/>
                <a:cs typeface="Nixie One"/>
                <a:sym typeface="Nixie One"/>
              </a:rPr>
              <a:t>vi</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phạm</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của</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cá</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nhân</a:t>
            </a:r>
            <a:endParaRPr sz="1900" dirty="0">
              <a:solidFill>
                <a:srgbClr val="FF0000"/>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42</a:t>
            </a:fld>
            <a:endParaRPr/>
          </a:p>
        </p:txBody>
      </p:sp>
      <p:sp>
        <p:nvSpPr>
          <p:cNvPr id="13" name="Google Shape;126;p14"/>
          <p:cNvSpPr txBox="1"/>
          <p:nvPr/>
        </p:nvSpPr>
        <p:spPr>
          <a:xfrm>
            <a:off x="1156570" y="3256636"/>
            <a:ext cx="6934200" cy="991514"/>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FF0000"/>
                </a:solidFill>
                <a:ea typeface="Nixie One"/>
                <a:cs typeface="Nixie One"/>
                <a:sym typeface="Nixie One"/>
              </a:rPr>
              <a:t>2. </a:t>
            </a:r>
            <a:r>
              <a:rPr lang="en-US" sz="1900" dirty="0" err="1" smtClean="0">
                <a:solidFill>
                  <a:srgbClr val="FF0000"/>
                </a:solidFill>
                <a:ea typeface="Nixie One"/>
                <a:cs typeface="Nixie One"/>
                <a:sym typeface="Nixie One"/>
              </a:rPr>
              <a:t>Trường</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hợp</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phạt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tiền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thẩm</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quyền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xử</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phạt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đối</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với</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tổ</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chức</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gấp</a:t>
            </a:r>
            <a:r>
              <a:rPr lang="en-US" sz="1900" dirty="0" smtClean="0">
                <a:solidFill>
                  <a:srgbClr val="FF0000"/>
                </a:solidFill>
                <a:ea typeface="Nixie One"/>
                <a:cs typeface="Nixie One"/>
                <a:sym typeface="Nixie One"/>
              </a:rPr>
              <a:t> 2 </a:t>
            </a:r>
            <a:r>
              <a:rPr lang="en-US" sz="1900" dirty="0" err="1" smtClean="0">
                <a:solidFill>
                  <a:srgbClr val="FF0000"/>
                </a:solidFill>
                <a:ea typeface="Nixie One"/>
                <a:cs typeface="Nixie One"/>
                <a:sym typeface="Nixie One"/>
              </a:rPr>
              <a:t>lần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thẩm</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quyền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xử</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phạt</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cá</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nhân</a:t>
            </a:r>
            <a:endParaRPr sz="1900" dirty="0">
              <a:solidFill>
                <a:srgbClr val="FF0000"/>
              </a:solidFill>
              <a:ea typeface="Nixie One"/>
              <a:cs typeface="Nixie One"/>
              <a:sym typeface="Nixie One"/>
            </a:endParaRPr>
          </a:p>
        </p:txBody>
      </p:sp>
    </p:spTree>
    <p:extLst>
      <p:ext uri="{BB962C8B-B14F-4D97-AF65-F5344CB8AC3E}">
        <p14:creationId xmlns:p14="http://schemas.microsoft.com/office/powerpoint/2010/main" val="212649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randombar(horizontal)">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315755" y="523040"/>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smtClean="0">
                <a:solidFill>
                  <a:srgbClr val="FFFF00"/>
                </a:solidFill>
                <a:latin typeface="+mn-lt"/>
              </a:rPr>
              <a:t>NGUYÊN TẮC XÁC ĐỊNH VÀ PHÂN ĐỊNH THẨM QUYỀN XỬ PHẠT</a:t>
            </a:r>
            <a:endParaRPr sz="20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39869" y="1798788"/>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114454"/>
                </a:solidFill>
                <a:ea typeface="Nixie One"/>
                <a:cs typeface="Nixie One"/>
                <a:sym typeface="Nixie One"/>
              </a:rPr>
              <a:t>3.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tiền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căn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cứ</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mức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tối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đa</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khung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tiền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endParaRPr sz="19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43</a:t>
            </a:fld>
            <a:endParaRPr/>
          </a:p>
        </p:txBody>
      </p:sp>
      <p:sp>
        <p:nvSpPr>
          <p:cNvPr id="13" name="Google Shape;126;p14"/>
          <p:cNvSpPr txBox="1"/>
          <p:nvPr/>
        </p:nvSpPr>
        <p:spPr>
          <a:xfrm>
            <a:off x="1139869" y="2724150"/>
            <a:ext cx="6934200" cy="991514"/>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114454"/>
                </a:solidFill>
                <a:ea typeface="Nixie One"/>
                <a:cs typeface="Nixie One"/>
                <a:sym typeface="Nixie One"/>
              </a:rPr>
              <a:t>4. VPHC </a:t>
            </a:r>
            <a:r>
              <a:rPr lang="en-US" sz="1900" dirty="0" err="1" smtClean="0">
                <a:solidFill>
                  <a:srgbClr val="114454"/>
                </a:solidFill>
                <a:ea typeface="Nixie One"/>
                <a:cs typeface="Nixie One"/>
                <a:sym typeface="Nixie One"/>
              </a:rPr>
              <a:t>thuộc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nhiều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người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thì</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việc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xử</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phạt</a:t>
            </a:r>
            <a:r>
              <a:rPr lang="en-US" sz="1900" dirty="0" smtClean="0">
                <a:solidFill>
                  <a:srgbClr val="114454"/>
                </a:solidFill>
                <a:ea typeface="Nixie One"/>
                <a:cs typeface="Nixie One"/>
                <a:sym typeface="Nixie One"/>
              </a:rPr>
              <a:t> do </a:t>
            </a:r>
            <a:r>
              <a:rPr lang="en-US" sz="1900" dirty="0" err="1" smtClean="0">
                <a:solidFill>
                  <a:srgbClr val="114454"/>
                </a:solidFill>
                <a:ea typeface="Nixie One"/>
                <a:cs typeface="Nixie One"/>
                <a:sym typeface="Nixie One"/>
              </a:rPr>
              <a:t>người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thụ</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lý</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đầu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tiên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thực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hiện</a:t>
            </a:r>
            <a:endParaRPr sz="1900" dirty="0">
              <a:solidFill>
                <a:srgbClr val="114454"/>
              </a:solidFill>
              <a:ea typeface="Nixie One"/>
              <a:cs typeface="Nixie One"/>
              <a:sym typeface="Nixie One"/>
            </a:endParaRPr>
          </a:p>
        </p:txBody>
      </p:sp>
      <p:sp>
        <p:nvSpPr>
          <p:cNvPr id="14" name="Google Shape;126;p14"/>
          <p:cNvSpPr txBox="1"/>
          <p:nvPr/>
        </p:nvSpPr>
        <p:spPr>
          <a:xfrm>
            <a:off x="1139869" y="3943350"/>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114454"/>
                </a:solidFill>
                <a:ea typeface="Nixie One"/>
                <a:cs typeface="Nixie One"/>
                <a:sym typeface="Nixie One"/>
              </a:rPr>
              <a:t>5. </a:t>
            </a:r>
            <a:r>
              <a:rPr lang="en-US" sz="1900" dirty="0" err="1" smtClean="0">
                <a:solidFill>
                  <a:srgbClr val="114454"/>
                </a:solidFill>
                <a:ea typeface="Nixie One"/>
                <a:cs typeface="Nixie One"/>
                <a:sym typeface="Nixie One"/>
              </a:rPr>
              <a:t>Nếu</a:t>
            </a:r>
            <a:r>
              <a:rPr lang="en-US" sz="1900" dirty="0" smtClean="0">
                <a:solidFill>
                  <a:srgbClr val="114454"/>
                </a:solidFill>
                <a:ea typeface="Nixie One"/>
                <a:cs typeface="Nixie One"/>
                <a:sym typeface="Nixie One"/>
              </a:rPr>
              <a:t> 1 </a:t>
            </a:r>
            <a:r>
              <a:rPr lang="en-US" sz="1900" dirty="0" err="1" smtClean="0">
                <a:solidFill>
                  <a:srgbClr val="114454"/>
                </a:solidFill>
                <a:ea typeface="Nixie One"/>
                <a:cs typeface="Nixie One"/>
                <a:sym typeface="Nixie One"/>
              </a:rPr>
              <a:t>trong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các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hành</a:t>
            </a:r>
            <a:r>
              <a:rPr lang="en-US" sz="1900" dirty="0" smtClean="0">
                <a:solidFill>
                  <a:srgbClr val="114454"/>
                </a:solidFill>
                <a:ea typeface="Nixie One"/>
                <a:cs typeface="Nixie One"/>
                <a:sym typeface="Nixie One"/>
              </a:rPr>
              <a:t> vi </a:t>
            </a:r>
            <a:r>
              <a:rPr lang="en-US" sz="1900" dirty="0" err="1" smtClean="0">
                <a:solidFill>
                  <a:srgbClr val="114454"/>
                </a:solidFill>
                <a:ea typeface="Nixie One"/>
                <a:cs typeface="Nixie One"/>
                <a:sym typeface="Nixie One"/>
              </a:rPr>
              <a:t>quá</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chuyển</a:t>
            </a:r>
            <a:r>
              <a:rPr lang="en-US" sz="1900" dirty="0" smtClean="0">
                <a:solidFill>
                  <a:srgbClr val="114454"/>
                </a:solidFill>
                <a:ea typeface="Nixie One"/>
                <a:cs typeface="Nixie One"/>
                <a:sym typeface="Nixie One"/>
              </a:rPr>
              <a:t> </a:t>
            </a:r>
            <a:r>
              <a:rPr lang="en-US" sz="1900" dirty="0" err="1" smtClean="0">
                <a:solidFill>
                  <a:srgbClr val="FF0000"/>
                </a:solidFill>
                <a:ea typeface="Nixie One"/>
                <a:cs typeface="Nixie One"/>
                <a:sym typeface="Nixie One"/>
              </a:rPr>
              <a:t>toàn</a:t>
            </a:r>
            <a:r>
              <a:rPr lang="en-US" sz="1900" dirty="0" smtClean="0">
                <a:solidFill>
                  <a:srgbClr val="FF0000"/>
                </a:solidFill>
                <a:ea typeface="Nixie One"/>
                <a:cs typeface="Nixie One"/>
                <a:sym typeface="Nixie One"/>
              </a:rPr>
              <a:t> </a:t>
            </a:r>
            <a:r>
              <a:rPr lang="en-US" sz="1900" dirty="0" err="1" smtClean="0">
                <a:solidFill>
                  <a:srgbClr val="FF0000"/>
                </a:solidFill>
                <a:ea typeface="Nixie One"/>
                <a:cs typeface="Nixie One"/>
                <a:sym typeface="Nixie One"/>
              </a:rPr>
              <a:t>bộ</a:t>
            </a:r>
            <a:r>
              <a:rPr lang="en-US" sz="1900" dirty="0" smtClean="0">
                <a:solidFill>
                  <a:srgbClr val="FF0000"/>
                </a:solidFill>
                <a:ea typeface="Nixie One"/>
                <a:cs typeface="Nixie One"/>
                <a:sym typeface="Nixie One"/>
              </a:rPr>
              <a:t> </a:t>
            </a:r>
            <a:r>
              <a:rPr lang="en-US" sz="1900" dirty="0" smtClean="0">
                <a:solidFill>
                  <a:srgbClr val="114454"/>
                </a:solidFill>
                <a:ea typeface="Nixie One"/>
                <a:cs typeface="Nixie One"/>
                <a:sym typeface="Nixie One"/>
              </a:rPr>
              <a:t>vi </a:t>
            </a:r>
            <a:r>
              <a:rPr lang="en-US" sz="1900" dirty="0" err="1" smtClean="0">
                <a:solidFill>
                  <a:srgbClr val="114454"/>
                </a:solidFill>
                <a:ea typeface="Nixie One"/>
                <a:cs typeface="Nixie One"/>
                <a:sym typeface="Nixie One"/>
              </a:rPr>
              <a:t>phạm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đến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cấp</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có</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endParaRPr sz="1900" dirty="0">
              <a:solidFill>
                <a:srgbClr val="114454"/>
              </a:solidFill>
              <a:ea typeface="Nixie One"/>
              <a:cs typeface="Nixie One"/>
              <a:sym typeface="Nixie One"/>
            </a:endParaRPr>
          </a:p>
        </p:txBody>
      </p:sp>
    </p:spTree>
    <p:extLst>
      <p:ext uri="{BB962C8B-B14F-4D97-AF65-F5344CB8AC3E}">
        <p14:creationId xmlns:p14="http://schemas.microsoft.com/office/powerpoint/2010/main" val="251896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4"/>
          <p:cNvSpPr txBox="1">
            <a:spLocks noGrp="1"/>
          </p:cNvSpPr>
          <p:nvPr>
            <p:ph type="title"/>
          </p:nvPr>
        </p:nvSpPr>
        <p:spPr>
          <a:xfrm>
            <a:off x="1315755" y="523040"/>
            <a:ext cx="3276600" cy="102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dirty="0" smtClean="0">
                <a:solidFill>
                  <a:srgbClr val="FFFF00"/>
                </a:solidFill>
                <a:latin typeface="+mn-lt"/>
              </a:rPr>
              <a:t>NGUYÊN TẮC XÁC ĐỊNH VÀ PHÂN ĐỊNH THẨM QUYỀN XỬ PHẠT</a:t>
            </a:r>
            <a:endParaRPr sz="2000" dirty="0">
              <a:solidFill>
                <a:srgbClr val="FFFF00"/>
              </a:solidFill>
              <a:latin typeface="+mn-lt"/>
            </a:endParaRPr>
          </a:p>
        </p:txBody>
      </p:sp>
      <p:grpSp>
        <p:nvGrpSpPr>
          <p:cNvPr id="119" name="Google Shape;119;p14"/>
          <p:cNvGrpSpPr/>
          <p:nvPr/>
        </p:nvGrpSpPr>
        <p:grpSpPr>
          <a:xfrm>
            <a:off x="333623" y="861852"/>
            <a:ext cx="366458" cy="366437"/>
            <a:chOff x="1923675" y="1633650"/>
            <a:chExt cx="436000" cy="435975"/>
          </a:xfrm>
        </p:grpSpPr>
        <p:sp>
          <p:nvSpPr>
            <p:cNvPr id="120" name="Google Shape;120;p1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14"/>
          <p:cNvSpPr txBox="1"/>
          <p:nvPr/>
        </p:nvSpPr>
        <p:spPr>
          <a:xfrm>
            <a:off x="1156570" y="2113636"/>
            <a:ext cx="6934200" cy="685800"/>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114454"/>
                </a:solidFill>
                <a:ea typeface="Nixie One"/>
                <a:cs typeface="Nixie One"/>
                <a:sym typeface="Nixie One"/>
              </a:rPr>
              <a:t>6. </a:t>
            </a:r>
            <a:r>
              <a:rPr lang="en-US" sz="1900" dirty="0" err="1" smtClean="0">
                <a:solidFill>
                  <a:srgbClr val="114454"/>
                </a:solidFill>
                <a:ea typeface="Nixie One"/>
                <a:cs typeface="Nixie One"/>
                <a:sym typeface="Nixie One"/>
              </a:rPr>
              <a:t>Nếu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thuộc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của</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nhiều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người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thuộc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các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ngành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khác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nhau</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thuộc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Chủ</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tịch</a:t>
            </a:r>
            <a:r>
              <a:rPr lang="en-US" sz="1900" dirty="0" smtClean="0">
                <a:solidFill>
                  <a:srgbClr val="114454"/>
                </a:solidFill>
                <a:ea typeface="Nixie One"/>
                <a:cs typeface="Nixie One"/>
                <a:sym typeface="Nixie One"/>
              </a:rPr>
              <a:t> UBND</a:t>
            </a:r>
            <a:endParaRPr sz="1900" dirty="0">
              <a:solidFill>
                <a:srgbClr val="114454"/>
              </a:solidFill>
              <a:ea typeface="Nixie One"/>
              <a:cs typeface="Nixie One"/>
              <a:sym typeface="Nixie One"/>
            </a:endParaRPr>
          </a:p>
        </p:txBody>
      </p:sp>
      <p:sp>
        <p:nvSpPr>
          <p:cNvPr id="129" name="Google Shape;129;p14"/>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44</a:t>
            </a:fld>
            <a:endParaRPr/>
          </a:p>
        </p:txBody>
      </p:sp>
      <p:sp>
        <p:nvSpPr>
          <p:cNvPr id="13" name="Google Shape;126;p14"/>
          <p:cNvSpPr txBox="1"/>
          <p:nvPr/>
        </p:nvSpPr>
        <p:spPr>
          <a:xfrm>
            <a:off x="1156570" y="3256636"/>
            <a:ext cx="6934200" cy="991514"/>
          </a:xfrm>
          <a:prstGeom prst="rect">
            <a:avLst/>
          </a:prstGeo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r>
              <a:rPr lang="en-US" sz="1900" dirty="0" smtClean="0">
                <a:solidFill>
                  <a:srgbClr val="114454"/>
                </a:solidFill>
                <a:ea typeface="Nixie One"/>
                <a:cs typeface="Nixie One"/>
                <a:sym typeface="Nixie One"/>
              </a:rPr>
              <a:t>7. </a:t>
            </a:r>
            <a:r>
              <a:rPr lang="en-US" sz="1900" dirty="0" err="1" smtClean="0">
                <a:solidFill>
                  <a:srgbClr val="114454"/>
                </a:solidFill>
                <a:ea typeface="Nixie One"/>
                <a:cs typeface="Nixie One"/>
                <a:sym typeface="Nixie One"/>
              </a:rPr>
              <a:t>Thay</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đổi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tên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gọi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chức</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danh</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nhưng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không</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thay</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đổi</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nhiệm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vụ</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hạn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giữ</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nguyên</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thẩm</a:t>
            </a:r>
            <a:r>
              <a:rPr lang="en-US" sz="1900" dirty="0" smtClean="0">
                <a:solidFill>
                  <a:srgbClr val="114454"/>
                </a:solidFill>
                <a:ea typeface="Nixie One"/>
                <a:cs typeface="Nixie One"/>
                <a:sym typeface="Nixie One"/>
              </a:rPr>
              <a:t> </a:t>
            </a:r>
            <a:r>
              <a:rPr lang="en-US" sz="1900" dirty="0" err="1" smtClean="0">
                <a:solidFill>
                  <a:srgbClr val="114454"/>
                </a:solidFill>
                <a:ea typeface="Nixie One"/>
                <a:cs typeface="Nixie One"/>
                <a:sym typeface="Nixie One"/>
              </a:rPr>
              <a:t>quyền</a:t>
            </a:r>
            <a:endParaRPr sz="1900" dirty="0">
              <a:solidFill>
                <a:srgbClr val="114454"/>
              </a:solidFill>
              <a:ea typeface="Nixie One"/>
              <a:cs typeface="Nixie One"/>
              <a:sym typeface="Nixie One"/>
            </a:endParaRPr>
          </a:p>
        </p:txBody>
      </p:sp>
    </p:spTree>
    <p:extLst>
      <p:ext uri="{BB962C8B-B14F-4D97-AF65-F5344CB8AC3E}">
        <p14:creationId xmlns:p14="http://schemas.microsoft.com/office/powerpoint/2010/main" val="84024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r>
              <a:rPr lang="en-US" sz="1800" b="1" dirty="0" smtClean="0">
                <a:solidFill>
                  <a:srgbClr val="FFFF00"/>
                </a:solidFill>
              </a:rPr>
              <a:t>GIAO QUYỀN XỬ PHẠT</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45</a:t>
            </a:fld>
            <a:endParaRPr/>
          </a:p>
        </p:txBody>
      </p:sp>
      <p:sp>
        <p:nvSpPr>
          <p:cNvPr id="5" name="Google Shape;419;p37"/>
          <p:cNvSpPr txBox="1">
            <a:spLocks/>
          </p:cNvSpPr>
          <p:nvPr/>
        </p:nvSpPr>
        <p:spPr>
          <a:xfrm>
            <a:off x="3810000" y="590550"/>
            <a:ext cx="4800600" cy="35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thể</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cấp</a:t>
            </a:r>
            <a:r>
              <a:rPr lang="en-US" sz="2200" b="0" dirty="0" smtClean="0">
                <a:solidFill>
                  <a:srgbClr val="165751"/>
                </a:solidFill>
                <a:latin typeface="+mn-lt"/>
              </a:rPr>
              <a:t> </a:t>
            </a:r>
            <a:r>
              <a:rPr lang="en-US" sz="2200" b="0" dirty="0" err="1" smtClean="0">
                <a:solidFill>
                  <a:srgbClr val="165751"/>
                </a:solidFill>
                <a:latin typeface="+mn-lt"/>
              </a:rPr>
              <a:t>phó</a:t>
            </a:r>
            <a:r>
              <a:rPr lang="en-US" sz="2200" b="0" dirty="0" smtClean="0">
                <a:solidFill>
                  <a:srgbClr val="165751"/>
                </a:solidFill>
                <a:latin typeface="+mn-lt"/>
              </a:rPr>
              <a:t>, </a:t>
            </a:r>
            <a:r>
              <a:rPr lang="en-US" sz="2200" b="0" dirty="0" err="1" smtClean="0">
                <a:solidFill>
                  <a:srgbClr val="165751"/>
                </a:solidFill>
                <a:latin typeface="+mn-lt"/>
              </a:rPr>
              <a:t>người</a:t>
            </a:r>
            <a:r>
              <a:rPr lang="en-US" sz="2200" b="0" dirty="0" smtClean="0">
                <a:solidFill>
                  <a:srgbClr val="165751"/>
                </a:solidFill>
                <a:latin typeface="+mn-lt"/>
              </a:rPr>
              <a:t> </a:t>
            </a:r>
            <a:r>
              <a:rPr lang="en-US" sz="2200" b="0" dirty="0" err="1" smtClean="0">
                <a:solidFill>
                  <a:srgbClr val="165751"/>
                </a:solidFill>
                <a:latin typeface="+mn-lt"/>
              </a:rPr>
              <a:t>được</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quyền</a:t>
            </a:r>
            <a:r>
              <a:rPr lang="en-US" sz="2200" b="0" dirty="0" smtClean="0">
                <a:solidFill>
                  <a:srgbClr val="165751"/>
                </a:solidFill>
                <a:latin typeface="+mn-lt"/>
              </a:rPr>
              <a:t> </a:t>
            </a:r>
            <a:r>
              <a:rPr lang="en-US" sz="2200" b="0" dirty="0" err="1" smtClean="0">
                <a:solidFill>
                  <a:srgbClr val="165751"/>
                </a:solidFill>
                <a:latin typeface="+mn-lt"/>
              </a:rPr>
              <a:t>không</a:t>
            </a:r>
            <a:r>
              <a:rPr lang="en-US" sz="2200" b="0" dirty="0" smtClean="0">
                <a:solidFill>
                  <a:srgbClr val="165751"/>
                </a:solidFill>
                <a:latin typeface="+mn-lt"/>
              </a:rPr>
              <a:t> </a:t>
            </a:r>
            <a:r>
              <a:rPr lang="en-US" sz="2200" b="0" dirty="0" err="1" smtClean="0">
                <a:solidFill>
                  <a:srgbClr val="165751"/>
                </a:solidFill>
                <a:latin typeface="+mn-lt"/>
              </a:rPr>
              <a:t>được</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người</a:t>
            </a:r>
            <a:r>
              <a:rPr lang="en-US" sz="2200" b="0" dirty="0" smtClean="0">
                <a:solidFill>
                  <a:srgbClr val="165751"/>
                </a:solidFill>
                <a:latin typeface="+mn-lt"/>
              </a:rPr>
              <a:t> </a:t>
            </a:r>
            <a:r>
              <a:rPr lang="en-US" sz="2200" b="0" dirty="0" err="1" smtClean="0">
                <a:solidFill>
                  <a:srgbClr val="165751"/>
                </a:solidFill>
                <a:latin typeface="+mn-lt"/>
              </a:rPr>
              <a:t>khác</a:t>
            </a:r>
            <a:endParaRPr lang="en-US" sz="2200" b="0" dirty="0" smtClean="0">
              <a:solidFill>
                <a:srgbClr val="165751"/>
              </a:solidFill>
              <a:latin typeface="+mn-lt"/>
            </a:endParaRPr>
          </a:p>
          <a:p>
            <a:pPr marL="285750" indent="-285750">
              <a:spcBef>
                <a:spcPts val="1200"/>
              </a:spcBef>
              <a:spcAft>
                <a:spcPts val="600"/>
              </a:spcAft>
              <a:buFont typeface="Nixie One"/>
              <a:buBlip>
                <a:blip r:embed="rId3"/>
              </a:buBlip>
            </a:pP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thể</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quyền</a:t>
            </a:r>
            <a:r>
              <a:rPr lang="en-US" sz="2200" b="0" dirty="0" smtClean="0">
                <a:solidFill>
                  <a:srgbClr val="165751"/>
                </a:solidFill>
                <a:latin typeface="+mn-lt"/>
              </a:rPr>
              <a:t> </a:t>
            </a:r>
            <a:r>
              <a:rPr lang="en-US" sz="2200" b="0" dirty="0" err="1" smtClean="0">
                <a:solidFill>
                  <a:srgbClr val="165751"/>
                </a:solidFill>
                <a:latin typeface="+mn-lt"/>
              </a:rPr>
              <a:t>thường</a:t>
            </a:r>
            <a:r>
              <a:rPr lang="en-US" sz="2200" b="0" dirty="0" smtClean="0">
                <a:solidFill>
                  <a:srgbClr val="165751"/>
                </a:solidFill>
                <a:latin typeface="+mn-lt"/>
              </a:rPr>
              <a:t> </a:t>
            </a:r>
            <a:r>
              <a:rPr lang="en-US" sz="2200" b="0" dirty="0" err="1" smtClean="0">
                <a:solidFill>
                  <a:srgbClr val="165751"/>
                </a:solidFill>
                <a:latin typeface="+mn-lt"/>
              </a:rPr>
              <a:t>xuyên</a:t>
            </a:r>
            <a:r>
              <a:rPr lang="en-US" sz="2200" b="0" dirty="0" smtClean="0">
                <a:solidFill>
                  <a:srgbClr val="165751"/>
                </a:solidFill>
                <a:latin typeface="+mn-lt"/>
              </a:rPr>
              <a:t> </a:t>
            </a:r>
            <a:r>
              <a:rPr lang="en-US" sz="2200" b="0" dirty="0" err="1" smtClean="0">
                <a:solidFill>
                  <a:srgbClr val="165751"/>
                </a:solidFill>
                <a:latin typeface="+mn-lt"/>
              </a:rPr>
              <a:t>hoặc</a:t>
            </a:r>
            <a:r>
              <a:rPr lang="en-US" sz="2200" b="0" dirty="0" smtClean="0">
                <a:solidFill>
                  <a:srgbClr val="165751"/>
                </a:solidFill>
                <a:latin typeface="+mn-lt"/>
              </a:rPr>
              <a:t> </a:t>
            </a:r>
            <a:r>
              <a:rPr lang="en-US" sz="2200" b="0" dirty="0" err="1" smtClean="0">
                <a:solidFill>
                  <a:srgbClr val="165751"/>
                </a:solidFill>
                <a:latin typeface="+mn-lt"/>
              </a:rPr>
              <a:t>theo</a:t>
            </a:r>
            <a:r>
              <a:rPr lang="en-US" sz="2200" b="0" dirty="0" smtClean="0">
                <a:solidFill>
                  <a:srgbClr val="165751"/>
                </a:solidFill>
                <a:latin typeface="+mn-lt"/>
              </a:rPr>
              <a:t> </a:t>
            </a:r>
            <a:r>
              <a:rPr lang="en-US" sz="2200" b="0" dirty="0" err="1" smtClean="0">
                <a:solidFill>
                  <a:srgbClr val="165751"/>
                </a:solidFill>
                <a:latin typeface="+mn-lt"/>
              </a:rPr>
              <a:t>vụ</a:t>
            </a:r>
            <a:r>
              <a:rPr lang="en-US" sz="2200" b="0" dirty="0" smtClean="0">
                <a:solidFill>
                  <a:srgbClr val="165751"/>
                </a:solidFill>
                <a:latin typeface="+mn-lt"/>
              </a:rPr>
              <a:t> </a:t>
            </a:r>
            <a:r>
              <a:rPr lang="en-US" sz="2200" b="0" dirty="0" err="1" smtClean="0">
                <a:solidFill>
                  <a:srgbClr val="165751"/>
                </a:solidFill>
                <a:latin typeface="+mn-lt"/>
              </a:rPr>
              <a:t>việc</a:t>
            </a:r>
            <a:endParaRPr lang="en-US" sz="2200" b="0" dirty="0" smtClean="0">
              <a:solidFill>
                <a:srgbClr val="165751"/>
              </a:solidFill>
              <a:latin typeface="+mn-lt"/>
            </a:endParaRPr>
          </a:p>
          <a:p>
            <a:pPr marL="285750" indent="-285750">
              <a:spcBef>
                <a:spcPts val="1200"/>
              </a:spcBef>
              <a:spcAft>
                <a:spcPts val="600"/>
              </a:spcAft>
              <a:buFont typeface="Nixie One"/>
              <a:buBlip>
                <a:blip r:embed="rId3"/>
              </a:buBlip>
            </a:pPr>
            <a:r>
              <a:rPr lang="en-US" sz="2200" b="0" dirty="0" err="1" smtClean="0">
                <a:solidFill>
                  <a:srgbClr val="165751"/>
                </a:solidFill>
                <a:latin typeface="+mn-lt"/>
              </a:rPr>
              <a:t>Việc</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quyền</a:t>
            </a:r>
            <a:r>
              <a:rPr lang="en-US" sz="2200" b="0" dirty="0" smtClean="0">
                <a:solidFill>
                  <a:srgbClr val="165751"/>
                </a:solidFill>
                <a:latin typeface="+mn-lt"/>
              </a:rPr>
              <a:t> </a:t>
            </a:r>
            <a:r>
              <a:rPr lang="en-US" sz="2200" b="0" dirty="0" err="1" smtClean="0">
                <a:solidFill>
                  <a:srgbClr val="165751"/>
                </a:solidFill>
                <a:latin typeface="+mn-lt"/>
              </a:rPr>
              <a:t>được</a:t>
            </a:r>
            <a:r>
              <a:rPr lang="en-US" sz="2200" b="0" dirty="0" smtClean="0">
                <a:solidFill>
                  <a:srgbClr val="165751"/>
                </a:solidFill>
                <a:latin typeface="+mn-lt"/>
              </a:rPr>
              <a:t> </a:t>
            </a:r>
            <a:r>
              <a:rPr lang="en-US" sz="2200" b="0" dirty="0" err="1" smtClean="0">
                <a:solidFill>
                  <a:srgbClr val="165751"/>
                </a:solidFill>
                <a:latin typeface="+mn-lt"/>
              </a:rPr>
              <a:t>thể</a:t>
            </a:r>
            <a:r>
              <a:rPr lang="en-US" sz="2200" b="0" dirty="0" smtClean="0">
                <a:solidFill>
                  <a:srgbClr val="165751"/>
                </a:solidFill>
                <a:latin typeface="+mn-lt"/>
              </a:rPr>
              <a:t> </a:t>
            </a:r>
            <a:r>
              <a:rPr lang="en-US" sz="2200" b="0" dirty="0" err="1" smtClean="0">
                <a:solidFill>
                  <a:srgbClr val="165751"/>
                </a:solidFill>
                <a:latin typeface="+mn-lt"/>
              </a:rPr>
              <a:t>hiện</a:t>
            </a:r>
            <a:r>
              <a:rPr lang="en-US" sz="2200" b="0" dirty="0" smtClean="0">
                <a:solidFill>
                  <a:srgbClr val="165751"/>
                </a:solidFill>
                <a:latin typeface="+mn-lt"/>
              </a:rPr>
              <a:t> </a:t>
            </a:r>
            <a:r>
              <a:rPr lang="en-US" sz="2200" b="0" dirty="0" err="1" smtClean="0">
                <a:solidFill>
                  <a:srgbClr val="165751"/>
                </a:solidFill>
                <a:latin typeface="+mn-lt"/>
              </a:rPr>
              <a:t>bằng</a:t>
            </a:r>
            <a:r>
              <a:rPr lang="en-US" sz="2200" b="0" dirty="0" smtClean="0">
                <a:solidFill>
                  <a:srgbClr val="165751"/>
                </a:solidFill>
                <a:latin typeface="+mn-lt"/>
              </a:rPr>
              <a:t> </a:t>
            </a:r>
            <a:r>
              <a:rPr lang="en-US" sz="2200" b="0" dirty="0" err="1" smtClean="0">
                <a:solidFill>
                  <a:srgbClr val="165751"/>
                </a:solidFill>
                <a:latin typeface="+mn-lt"/>
              </a:rPr>
              <a:t>quyết</a:t>
            </a:r>
            <a:r>
              <a:rPr lang="en-US" sz="2200" b="0" dirty="0" smtClean="0">
                <a:solidFill>
                  <a:srgbClr val="165751"/>
                </a:solidFill>
                <a:latin typeface="+mn-lt"/>
              </a:rPr>
              <a:t> </a:t>
            </a:r>
            <a:r>
              <a:rPr lang="en-US" sz="2200" b="0" dirty="0" err="1" smtClean="0">
                <a:solidFill>
                  <a:srgbClr val="165751"/>
                </a:solidFill>
                <a:latin typeface="+mn-lt"/>
              </a:rPr>
              <a:t>định</a:t>
            </a:r>
            <a:r>
              <a:rPr lang="en-US" sz="2200" b="0" dirty="0" smtClean="0">
                <a:solidFill>
                  <a:srgbClr val="165751"/>
                </a:solidFill>
                <a:latin typeface="+mn-lt"/>
              </a:rPr>
              <a:t>, </a:t>
            </a:r>
            <a:r>
              <a:rPr lang="en-US" sz="2200" b="0" dirty="0" err="1" smtClean="0">
                <a:solidFill>
                  <a:srgbClr val="165751"/>
                </a:solidFill>
                <a:latin typeface="+mn-lt"/>
              </a:rPr>
              <a:t>trong</a:t>
            </a:r>
            <a:r>
              <a:rPr lang="en-US" sz="2200" b="0" dirty="0" smtClean="0">
                <a:solidFill>
                  <a:srgbClr val="165751"/>
                </a:solidFill>
                <a:latin typeface="+mn-lt"/>
              </a:rPr>
              <a:t> </a:t>
            </a:r>
            <a:r>
              <a:rPr lang="en-US" sz="2200" b="0" dirty="0" err="1" smtClean="0">
                <a:solidFill>
                  <a:srgbClr val="165751"/>
                </a:solidFill>
                <a:latin typeface="+mn-lt"/>
              </a:rPr>
              <a:t>đó</a:t>
            </a:r>
            <a:r>
              <a:rPr lang="en-US" sz="2200" b="0" dirty="0" smtClean="0">
                <a:solidFill>
                  <a:srgbClr val="165751"/>
                </a:solidFill>
                <a:latin typeface="+mn-lt"/>
              </a:rPr>
              <a:t> </a:t>
            </a:r>
            <a:r>
              <a:rPr lang="en-US" sz="2200" b="0" dirty="0" err="1" smtClean="0">
                <a:solidFill>
                  <a:srgbClr val="165751"/>
                </a:solidFill>
                <a:latin typeface="+mn-lt"/>
              </a:rPr>
              <a:t>xác</a:t>
            </a:r>
            <a:r>
              <a:rPr lang="en-US" sz="2200" b="0" dirty="0" smtClean="0">
                <a:solidFill>
                  <a:srgbClr val="165751"/>
                </a:solidFill>
                <a:latin typeface="+mn-lt"/>
              </a:rPr>
              <a:t> </a:t>
            </a:r>
            <a:r>
              <a:rPr lang="en-US" sz="2200" b="0" dirty="0" err="1" smtClean="0">
                <a:solidFill>
                  <a:srgbClr val="165751"/>
                </a:solidFill>
                <a:latin typeface="+mn-lt"/>
              </a:rPr>
              <a:t>định</a:t>
            </a:r>
            <a:r>
              <a:rPr lang="en-US" sz="2200" b="0" dirty="0" smtClean="0">
                <a:solidFill>
                  <a:srgbClr val="165751"/>
                </a:solidFill>
                <a:latin typeface="+mn-lt"/>
              </a:rPr>
              <a:t> </a:t>
            </a:r>
            <a:r>
              <a:rPr lang="en-US" sz="2200" b="0" dirty="0" err="1" smtClean="0">
                <a:solidFill>
                  <a:srgbClr val="165751"/>
                </a:solidFill>
                <a:latin typeface="+mn-lt"/>
              </a:rPr>
              <a:t>rõ</a:t>
            </a:r>
            <a:r>
              <a:rPr lang="en-US" sz="2200" b="0" dirty="0" smtClean="0">
                <a:solidFill>
                  <a:srgbClr val="165751"/>
                </a:solidFill>
                <a:latin typeface="+mn-lt"/>
              </a:rPr>
              <a:t> </a:t>
            </a:r>
            <a:r>
              <a:rPr lang="en-US" sz="2200" b="0" dirty="0" err="1" smtClean="0">
                <a:solidFill>
                  <a:srgbClr val="165751"/>
                </a:solidFill>
                <a:latin typeface="+mn-lt"/>
              </a:rPr>
              <a:t>phạm</a:t>
            </a:r>
            <a:r>
              <a:rPr lang="en-US" sz="2200" b="0" dirty="0" smtClean="0">
                <a:solidFill>
                  <a:srgbClr val="165751"/>
                </a:solidFill>
                <a:latin typeface="+mn-lt"/>
              </a:rPr>
              <a:t> vi, </a:t>
            </a:r>
            <a:r>
              <a:rPr lang="en-US" sz="2200" b="0" dirty="0" err="1" smtClean="0">
                <a:solidFill>
                  <a:srgbClr val="165751"/>
                </a:solidFill>
                <a:latin typeface="+mn-lt"/>
              </a:rPr>
              <a:t>nội</a:t>
            </a:r>
            <a:r>
              <a:rPr lang="en-US" sz="2200" b="0" dirty="0" smtClean="0">
                <a:solidFill>
                  <a:srgbClr val="165751"/>
                </a:solidFill>
                <a:latin typeface="+mn-lt"/>
              </a:rPr>
              <a:t> dung, </a:t>
            </a:r>
            <a:r>
              <a:rPr lang="en-US" sz="2200" b="0" dirty="0" err="1" smtClean="0">
                <a:solidFill>
                  <a:srgbClr val="165751"/>
                </a:solidFill>
                <a:latin typeface="+mn-lt"/>
              </a:rPr>
              <a:t>thời</a:t>
            </a:r>
            <a:r>
              <a:rPr lang="en-US" sz="2200" b="0" dirty="0" smtClean="0">
                <a:solidFill>
                  <a:srgbClr val="165751"/>
                </a:solidFill>
                <a:latin typeface="+mn-lt"/>
              </a:rPr>
              <a:t> </a:t>
            </a:r>
            <a:r>
              <a:rPr lang="en-US" sz="2200" b="0" dirty="0" err="1" smtClean="0">
                <a:solidFill>
                  <a:srgbClr val="165751"/>
                </a:solidFill>
                <a:latin typeface="+mn-lt"/>
              </a:rPr>
              <a:t>hạn</a:t>
            </a:r>
            <a:r>
              <a:rPr lang="en-US" sz="2200" b="0" dirty="0" smtClean="0">
                <a:solidFill>
                  <a:srgbClr val="165751"/>
                </a:solidFill>
                <a:latin typeface="+mn-lt"/>
              </a:rPr>
              <a:t> </a:t>
            </a:r>
            <a:r>
              <a:rPr lang="en-US" sz="2200" b="0" dirty="0" err="1" smtClean="0">
                <a:solidFill>
                  <a:srgbClr val="165751"/>
                </a:solidFill>
                <a:latin typeface="+mn-lt"/>
              </a:rPr>
              <a:t>giao</a:t>
            </a:r>
            <a:r>
              <a:rPr lang="en-US" sz="2200" b="0" dirty="0" smtClean="0">
                <a:solidFill>
                  <a:srgbClr val="165751"/>
                </a:solidFill>
                <a:latin typeface="+mn-lt"/>
              </a:rPr>
              <a:t> </a:t>
            </a:r>
            <a:r>
              <a:rPr lang="en-US" sz="2200" b="0" dirty="0" err="1" smtClean="0">
                <a:solidFill>
                  <a:srgbClr val="165751"/>
                </a:solidFill>
                <a:latin typeface="+mn-lt"/>
              </a:rPr>
              <a:t>quyền</a:t>
            </a:r>
            <a:endParaRPr lang="vi-VN" sz="2200" b="0" dirty="0">
              <a:solidFill>
                <a:srgbClr val="165751"/>
              </a:solidFill>
              <a:latin typeface="+mn-lt"/>
            </a:endParaRPr>
          </a:p>
        </p:txBody>
      </p:sp>
    </p:spTree>
    <p:extLst>
      <p:ext uri="{BB962C8B-B14F-4D97-AF65-F5344CB8AC3E}">
        <p14:creationId xmlns:p14="http://schemas.microsoft.com/office/powerpoint/2010/main" val="171269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XỬ PHẠT KHÔNG </a:t>
            </a:r>
          </a:p>
          <a:p>
            <a:pPr algn="ctr"/>
            <a:r>
              <a:rPr lang="en-US" sz="1800" b="1" dirty="0" smtClean="0">
                <a:solidFill>
                  <a:srgbClr val="FFFF00"/>
                </a:solidFill>
              </a:rPr>
              <a:t>LẬP BIÊN BẢN</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46</a:t>
            </a:fld>
            <a:endParaRPr/>
          </a:p>
        </p:txBody>
      </p:sp>
      <p:sp>
        <p:nvSpPr>
          <p:cNvPr id="5" name="Google Shape;419;p37"/>
          <p:cNvSpPr txBox="1">
            <a:spLocks/>
          </p:cNvSpPr>
          <p:nvPr/>
        </p:nvSpPr>
        <p:spPr>
          <a:xfrm>
            <a:off x="3877849" y="91701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en-US" sz="2200" b="0" dirty="0" err="1" smtClean="0">
                <a:solidFill>
                  <a:srgbClr val="165751"/>
                </a:solidFill>
                <a:latin typeface="+mn-lt"/>
              </a:rPr>
              <a:t>Áp</a:t>
            </a:r>
            <a:r>
              <a:rPr lang="en-US" sz="2200" b="0" dirty="0" smtClean="0">
                <a:solidFill>
                  <a:srgbClr val="165751"/>
                </a:solidFill>
                <a:latin typeface="+mn-lt"/>
              </a:rPr>
              <a:t> </a:t>
            </a:r>
            <a:r>
              <a:rPr lang="en-US" sz="2200" b="0" dirty="0" err="1" smtClean="0">
                <a:solidFill>
                  <a:srgbClr val="165751"/>
                </a:solidFill>
                <a:latin typeface="+mn-lt"/>
              </a:rPr>
              <a:t>dụng</a:t>
            </a:r>
            <a:r>
              <a:rPr lang="en-US" sz="2200" b="0" dirty="0" smtClean="0">
                <a:solidFill>
                  <a:srgbClr val="165751"/>
                </a:solidFill>
                <a:latin typeface="+mn-lt"/>
              </a:rPr>
              <a:t> </a:t>
            </a:r>
            <a:r>
              <a:rPr lang="en-US" sz="2200" b="0" dirty="0" err="1" smtClean="0">
                <a:solidFill>
                  <a:srgbClr val="165751"/>
                </a:solidFill>
                <a:latin typeface="+mn-lt"/>
              </a:rPr>
              <a:t>đối</a:t>
            </a:r>
            <a:r>
              <a:rPr lang="en-US" sz="2200" b="0" dirty="0" smtClean="0">
                <a:solidFill>
                  <a:srgbClr val="165751"/>
                </a:solidFill>
                <a:latin typeface="+mn-lt"/>
              </a:rPr>
              <a:t> </a:t>
            </a:r>
            <a:r>
              <a:rPr lang="en-US" sz="2200" b="0" dirty="0" err="1" smtClean="0">
                <a:solidFill>
                  <a:srgbClr val="165751"/>
                </a:solidFill>
                <a:latin typeface="+mn-lt"/>
              </a:rPr>
              <a:t>với</a:t>
            </a:r>
            <a:r>
              <a:rPr lang="en-US" sz="2200" b="0" dirty="0" smtClean="0">
                <a:solidFill>
                  <a:srgbClr val="165751"/>
                </a:solidFill>
                <a:latin typeface="+mn-lt"/>
              </a:rPr>
              <a:t> </a:t>
            </a:r>
            <a:r>
              <a:rPr lang="en-US" sz="2200" b="0" dirty="0" err="1" smtClean="0">
                <a:solidFill>
                  <a:srgbClr val="165751"/>
                </a:solidFill>
                <a:latin typeface="+mn-lt"/>
              </a:rPr>
              <a:t>xử</a:t>
            </a:r>
            <a:r>
              <a:rPr lang="en-US" sz="2200" b="0" dirty="0" smtClean="0">
                <a:solidFill>
                  <a:srgbClr val="165751"/>
                </a:solidFill>
                <a:latin typeface="+mn-lt"/>
              </a:rPr>
              <a:t> </a:t>
            </a:r>
            <a:r>
              <a:rPr lang="en-US" sz="2200" b="0" dirty="0" err="1" smtClean="0">
                <a:solidFill>
                  <a:srgbClr val="165751"/>
                </a:solidFill>
                <a:latin typeface="+mn-lt"/>
              </a:rPr>
              <a:t>phạt</a:t>
            </a:r>
            <a:r>
              <a:rPr lang="en-US" sz="2200" b="0" dirty="0" smtClean="0">
                <a:solidFill>
                  <a:srgbClr val="165751"/>
                </a:solidFill>
                <a:latin typeface="+mn-lt"/>
              </a:rPr>
              <a:t> </a:t>
            </a:r>
            <a:r>
              <a:rPr lang="en-US" sz="2200" b="0" dirty="0" err="1" smtClean="0">
                <a:solidFill>
                  <a:srgbClr val="165751"/>
                </a:solidFill>
                <a:latin typeface="+mn-lt"/>
              </a:rPr>
              <a:t>cảnh</a:t>
            </a:r>
            <a:r>
              <a:rPr lang="en-US" sz="2200" b="0" dirty="0" smtClean="0">
                <a:solidFill>
                  <a:srgbClr val="165751"/>
                </a:solidFill>
                <a:latin typeface="+mn-lt"/>
              </a:rPr>
              <a:t> </a:t>
            </a:r>
            <a:r>
              <a:rPr lang="en-US" sz="2200" b="0" dirty="0" err="1" smtClean="0">
                <a:solidFill>
                  <a:srgbClr val="165751"/>
                </a:solidFill>
                <a:latin typeface="+mn-lt"/>
              </a:rPr>
              <a:t>cáo</a:t>
            </a:r>
            <a:r>
              <a:rPr lang="en-US" sz="2200" b="0" dirty="0" smtClean="0">
                <a:solidFill>
                  <a:srgbClr val="165751"/>
                </a:solidFill>
                <a:latin typeface="+mn-lt"/>
              </a:rPr>
              <a:t> </a:t>
            </a:r>
            <a:r>
              <a:rPr lang="en-US" sz="2200" b="0" dirty="0" err="1" smtClean="0">
                <a:solidFill>
                  <a:srgbClr val="165751"/>
                </a:solidFill>
                <a:latin typeface="+mn-lt"/>
              </a:rPr>
              <a:t>hoặc</a:t>
            </a:r>
            <a:r>
              <a:rPr lang="en-US" sz="2200" b="0" dirty="0" smtClean="0">
                <a:solidFill>
                  <a:srgbClr val="165751"/>
                </a:solidFill>
                <a:latin typeface="+mn-lt"/>
              </a:rPr>
              <a:t> </a:t>
            </a:r>
            <a:r>
              <a:rPr lang="en-US" sz="2200" b="0" dirty="0" err="1" smtClean="0">
                <a:solidFill>
                  <a:srgbClr val="165751"/>
                </a:solidFill>
                <a:latin typeface="+mn-lt"/>
              </a:rPr>
              <a:t>phạt</a:t>
            </a:r>
            <a:r>
              <a:rPr lang="en-US" sz="2200" b="0" dirty="0" smtClean="0">
                <a:solidFill>
                  <a:srgbClr val="165751"/>
                </a:solidFill>
                <a:latin typeface="+mn-lt"/>
              </a:rPr>
              <a:t> </a:t>
            </a:r>
            <a:r>
              <a:rPr lang="en-US" sz="2200" b="0" dirty="0" err="1" smtClean="0">
                <a:solidFill>
                  <a:srgbClr val="165751"/>
                </a:solidFill>
                <a:latin typeface="+mn-lt"/>
              </a:rPr>
              <a:t>tiền</a:t>
            </a:r>
            <a:r>
              <a:rPr lang="en-US" sz="2200" b="0" dirty="0" smtClean="0">
                <a:solidFill>
                  <a:srgbClr val="165751"/>
                </a:solidFill>
                <a:latin typeface="+mn-lt"/>
              </a:rPr>
              <a:t> </a:t>
            </a:r>
            <a:r>
              <a:rPr lang="en-US" sz="2200" b="0" dirty="0" err="1" smtClean="0">
                <a:solidFill>
                  <a:srgbClr val="165751"/>
                </a:solidFill>
                <a:latin typeface="+mn-lt"/>
              </a:rPr>
              <a:t>đến</a:t>
            </a:r>
            <a:r>
              <a:rPr lang="en-US" sz="2200" b="0" dirty="0" smtClean="0">
                <a:solidFill>
                  <a:srgbClr val="165751"/>
                </a:solidFill>
                <a:latin typeface="+mn-lt"/>
              </a:rPr>
              <a:t> 250.000 </a:t>
            </a:r>
            <a:r>
              <a:rPr lang="en-US" sz="2200" b="0" dirty="0" err="1" smtClean="0">
                <a:solidFill>
                  <a:srgbClr val="165751"/>
                </a:solidFill>
                <a:latin typeface="+mn-lt"/>
              </a:rPr>
              <a:t>đồng</a:t>
            </a:r>
            <a:r>
              <a:rPr lang="en-US" sz="2200" b="0" dirty="0" smtClean="0">
                <a:solidFill>
                  <a:srgbClr val="165751"/>
                </a:solidFill>
                <a:latin typeface="+mn-lt"/>
              </a:rPr>
              <a:t> </a:t>
            </a:r>
            <a:r>
              <a:rPr lang="en-US" sz="2200" b="0" dirty="0" err="1" smtClean="0">
                <a:solidFill>
                  <a:srgbClr val="165751"/>
                </a:solidFill>
                <a:latin typeface="+mn-lt"/>
              </a:rPr>
              <a:t>đối</a:t>
            </a:r>
            <a:r>
              <a:rPr lang="en-US" sz="2200" b="0" dirty="0" smtClean="0">
                <a:solidFill>
                  <a:srgbClr val="165751"/>
                </a:solidFill>
                <a:latin typeface="+mn-lt"/>
              </a:rPr>
              <a:t> </a:t>
            </a:r>
            <a:r>
              <a:rPr lang="en-US" sz="2200" b="0" dirty="0" err="1" smtClean="0">
                <a:solidFill>
                  <a:srgbClr val="165751"/>
                </a:solidFill>
                <a:latin typeface="+mn-lt"/>
              </a:rPr>
              <a:t>với</a:t>
            </a:r>
            <a:r>
              <a:rPr lang="en-US" sz="2200" b="0" dirty="0" smtClean="0">
                <a:solidFill>
                  <a:srgbClr val="165751"/>
                </a:solidFill>
                <a:latin typeface="+mn-lt"/>
              </a:rPr>
              <a:t> </a:t>
            </a:r>
            <a:r>
              <a:rPr lang="en-US" sz="2200" b="0" dirty="0" err="1" smtClean="0">
                <a:solidFill>
                  <a:srgbClr val="165751"/>
                </a:solidFill>
                <a:latin typeface="+mn-lt"/>
              </a:rPr>
              <a:t>cá</a:t>
            </a:r>
            <a:r>
              <a:rPr lang="en-US" sz="2200" b="0" dirty="0" smtClean="0">
                <a:solidFill>
                  <a:srgbClr val="165751"/>
                </a:solidFill>
                <a:latin typeface="+mn-lt"/>
              </a:rPr>
              <a:t> </a:t>
            </a:r>
            <a:r>
              <a:rPr lang="en-US" sz="2200" b="0" dirty="0" err="1" smtClean="0">
                <a:solidFill>
                  <a:srgbClr val="165751"/>
                </a:solidFill>
                <a:latin typeface="+mn-lt"/>
              </a:rPr>
              <a:t>nhân</a:t>
            </a:r>
            <a:r>
              <a:rPr lang="en-US" sz="2200" b="0" dirty="0" smtClean="0">
                <a:solidFill>
                  <a:srgbClr val="165751"/>
                </a:solidFill>
                <a:latin typeface="+mn-lt"/>
              </a:rPr>
              <a:t>, 500.000 </a:t>
            </a:r>
            <a:r>
              <a:rPr lang="en-US" sz="2200" b="0" dirty="0" err="1" smtClean="0">
                <a:solidFill>
                  <a:srgbClr val="165751"/>
                </a:solidFill>
                <a:latin typeface="+mn-lt"/>
              </a:rPr>
              <a:t>đồng</a:t>
            </a:r>
            <a:r>
              <a:rPr lang="en-US" sz="2200" b="0" dirty="0" smtClean="0">
                <a:solidFill>
                  <a:srgbClr val="165751"/>
                </a:solidFill>
                <a:latin typeface="+mn-lt"/>
              </a:rPr>
              <a:t> </a:t>
            </a:r>
            <a:r>
              <a:rPr lang="en-US" sz="2200" b="0" dirty="0" err="1" smtClean="0">
                <a:solidFill>
                  <a:srgbClr val="165751"/>
                </a:solidFill>
                <a:latin typeface="+mn-lt"/>
              </a:rPr>
              <a:t>đối</a:t>
            </a:r>
            <a:r>
              <a:rPr lang="en-US" sz="2200" b="0" dirty="0" smtClean="0">
                <a:solidFill>
                  <a:srgbClr val="165751"/>
                </a:solidFill>
                <a:latin typeface="+mn-lt"/>
              </a:rPr>
              <a:t> </a:t>
            </a:r>
            <a:r>
              <a:rPr lang="en-US" sz="2200" b="0" dirty="0" err="1" smtClean="0">
                <a:solidFill>
                  <a:srgbClr val="165751"/>
                </a:solidFill>
                <a:latin typeface="+mn-lt"/>
              </a:rPr>
              <a:t>với</a:t>
            </a:r>
            <a:r>
              <a:rPr lang="en-US" sz="2200" b="0" dirty="0" smtClean="0">
                <a:solidFill>
                  <a:srgbClr val="165751"/>
                </a:solidFill>
                <a:latin typeface="+mn-lt"/>
              </a:rPr>
              <a:t> </a:t>
            </a:r>
            <a:r>
              <a:rPr lang="en-US" sz="2200" b="0" dirty="0" err="1" smtClean="0">
                <a:solidFill>
                  <a:srgbClr val="165751"/>
                </a:solidFill>
                <a:latin typeface="+mn-lt"/>
              </a:rPr>
              <a:t>tổ</a:t>
            </a:r>
            <a:r>
              <a:rPr lang="en-US" sz="2200" b="0" dirty="0" smtClean="0">
                <a:solidFill>
                  <a:srgbClr val="165751"/>
                </a:solidFill>
                <a:latin typeface="+mn-lt"/>
              </a:rPr>
              <a:t> </a:t>
            </a:r>
            <a:r>
              <a:rPr lang="en-US" sz="2200" b="0" dirty="0" err="1" smtClean="0">
                <a:solidFill>
                  <a:srgbClr val="165751"/>
                </a:solidFill>
                <a:latin typeface="+mn-lt"/>
              </a:rPr>
              <a:t>chức</a:t>
            </a:r>
            <a:endParaRPr lang="en-US" sz="2200" b="0" dirty="0" smtClean="0">
              <a:solidFill>
                <a:srgbClr val="165751"/>
              </a:solidFill>
              <a:latin typeface="+mn-lt"/>
            </a:endParaRPr>
          </a:p>
          <a:p>
            <a:pPr marL="285750" indent="-285750">
              <a:spcBef>
                <a:spcPts val="1200"/>
              </a:spcBef>
              <a:spcAft>
                <a:spcPts val="600"/>
              </a:spcAft>
              <a:buFont typeface="Nixie One"/>
              <a:buBlip>
                <a:blip r:embed="rId3"/>
              </a:buBlip>
            </a:pPr>
            <a:r>
              <a:rPr lang="en-US" sz="2200" b="0" dirty="0" err="1" smtClean="0">
                <a:solidFill>
                  <a:srgbClr val="165751"/>
                </a:solidFill>
                <a:latin typeface="+mn-lt"/>
              </a:rPr>
              <a:t>Phải</a:t>
            </a:r>
            <a:r>
              <a:rPr lang="en-US" sz="2200" b="0" dirty="0" smtClean="0">
                <a:solidFill>
                  <a:srgbClr val="165751"/>
                </a:solidFill>
                <a:latin typeface="+mn-lt"/>
              </a:rPr>
              <a:t> </a:t>
            </a:r>
            <a:r>
              <a:rPr lang="en-US" sz="2200" b="0" dirty="0" err="1" smtClean="0">
                <a:solidFill>
                  <a:srgbClr val="165751"/>
                </a:solidFill>
                <a:latin typeface="+mn-lt"/>
              </a:rPr>
              <a:t>ra</a:t>
            </a:r>
            <a:r>
              <a:rPr lang="en-US" sz="2200" b="0" dirty="0" smtClean="0">
                <a:solidFill>
                  <a:srgbClr val="165751"/>
                </a:solidFill>
                <a:latin typeface="+mn-lt"/>
              </a:rPr>
              <a:t> </a:t>
            </a:r>
            <a:r>
              <a:rPr lang="en-US" sz="2200" b="0" dirty="0" err="1" smtClean="0">
                <a:solidFill>
                  <a:srgbClr val="165751"/>
                </a:solidFill>
                <a:latin typeface="+mn-lt"/>
              </a:rPr>
              <a:t>quyết</a:t>
            </a:r>
            <a:r>
              <a:rPr lang="en-US" sz="2200" b="0" dirty="0" smtClean="0">
                <a:solidFill>
                  <a:srgbClr val="165751"/>
                </a:solidFill>
                <a:latin typeface="+mn-lt"/>
              </a:rPr>
              <a:t> </a:t>
            </a:r>
            <a:r>
              <a:rPr lang="en-US" sz="2200" b="0" dirty="0" err="1" smtClean="0">
                <a:solidFill>
                  <a:srgbClr val="165751"/>
                </a:solidFill>
                <a:latin typeface="+mn-lt"/>
              </a:rPr>
              <a:t>định</a:t>
            </a:r>
            <a:r>
              <a:rPr lang="en-US" sz="2200" b="0" dirty="0" smtClean="0">
                <a:solidFill>
                  <a:srgbClr val="165751"/>
                </a:solidFill>
                <a:latin typeface="+mn-lt"/>
              </a:rPr>
              <a:t> </a:t>
            </a:r>
            <a:r>
              <a:rPr lang="en-US" sz="2200" b="0" dirty="0" err="1" smtClean="0">
                <a:solidFill>
                  <a:srgbClr val="165751"/>
                </a:solidFill>
                <a:latin typeface="+mn-lt"/>
              </a:rPr>
              <a:t>xử</a:t>
            </a:r>
            <a:r>
              <a:rPr lang="en-US" sz="2200" b="0" dirty="0" smtClean="0">
                <a:solidFill>
                  <a:srgbClr val="165751"/>
                </a:solidFill>
                <a:latin typeface="+mn-lt"/>
              </a:rPr>
              <a:t> </a:t>
            </a:r>
            <a:r>
              <a:rPr lang="en-US" sz="2200" b="0" dirty="0" err="1" smtClean="0">
                <a:solidFill>
                  <a:srgbClr val="165751"/>
                </a:solidFill>
                <a:latin typeface="+mn-lt"/>
              </a:rPr>
              <a:t>phạt</a:t>
            </a:r>
            <a:r>
              <a:rPr lang="en-US" sz="2200" b="0" dirty="0" smtClean="0">
                <a:solidFill>
                  <a:srgbClr val="165751"/>
                </a:solidFill>
                <a:latin typeface="+mn-lt"/>
              </a:rPr>
              <a:t> </a:t>
            </a:r>
            <a:r>
              <a:rPr lang="en-US" sz="2200" b="0" dirty="0" err="1" smtClean="0">
                <a:solidFill>
                  <a:srgbClr val="165751"/>
                </a:solidFill>
                <a:latin typeface="+mn-lt"/>
              </a:rPr>
              <a:t>tại</a:t>
            </a:r>
            <a:r>
              <a:rPr lang="en-US" sz="2200" b="0" dirty="0" smtClean="0">
                <a:solidFill>
                  <a:srgbClr val="165751"/>
                </a:solidFill>
                <a:latin typeface="+mn-lt"/>
              </a:rPr>
              <a:t> </a:t>
            </a:r>
            <a:r>
              <a:rPr lang="en-US" sz="2200" b="0" dirty="0" err="1" smtClean="0">
                <a:solidFill>
                  <a:srgbClr val="165751"/>
                </a:solidFill>
                <a:latin typeface="+mn-lt"/>
              </a:rPr>
              <a:t>chỗ</a:t>
            </a:r>
            <a:endParaRPr lang="vi-VN" sz="2200" b="0" dirty="0">
              <a:solidFill>
                <a:srgbClr val="165751"/>
              </a:solidFill>
              <a:latin typeface="+mn-lt"/>
            </a:endParaRPr>
          </a:p>
        </p:txBody>
      </p:sp>
    </p:spTree>
    <p:extLst>
      <p:ext uri="{BB962C8B-B14F-4D97-AF65-F5344CB8AC3E}">
        <p14:creationId xmlns:p14="http://schemas.microsoft.com/office/powerpoint/2010/main" val="269968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LẬP BIÊN BẢN VI PHẠM HÀNH CHÍNH</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47</a:t>
            </a:fld>
            <a:endParaRPr/>
          </a:p>
        </p:txBody>
      </p:sp>
      <p:sp>
        <p:nvSpPr>
          <p:cNvPr id="5" name="Google Shape;419;p37"/>
          <p:cNvSpPr txBox="1">
            <a:spLocks/>
          </p:cNvSpPr>
          <p:nvPr/>
        </p:nvSpPr>
        <p:spPr>
          <a:xfrm>
            <a:off x="3886200" y="7429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600"/>
              </a:spcAft>
              <a:buFont typeface="Nixie One"/>
              <a:buBlip>
                <a:blip r:embed="rId3"/>
              </a:buBlip>
            </a:pPr>
            <a:r>
              <a:rPr lang="en-US" sz="2200" b="0" dirty="0" err="1" smtClean="0">
                <a:solidFill>
                  <a:srgbClr val="165751"/>
                </a:solidFill>
                <a:latin typeface="+mn-lt"/>
              </a:rPr>
              <a:t>Phát</a:t>
            </a:r>
            <a:r>
              <a:rPr lang="en-US" sz="2200" b="0" dirty="0" smtClean="0">
                <a:solidFill>
                  <a:srgbClr val="165751"/>
                </a:solidFill>
                <a:latin typeface="+mn-lt"/>
              </a:rPr>
              <a:t> </a:t>
            </a:r>
            <a:r>
              <a:rPr lang="en-US" sz="2200" b="0" dirty="0" err="1" smtClean="0">
                <a:solidFill>
                  <a:srgbClr val="165751"/>
                </a:solidFill>
                <a:latin typeface="+mn-lt"/>
              </a:rPr>
              <a:t>hiện</a:t>
            </a:r>
            <a:r>
              <a:rPr lang="en-US" sz="2200" b="0" dirty="0" smtClean="0">
                <a:solidFill>
                  <a:srgbClr val="165751"/>
                </a:solidFill>
                <a:latin typeface="+mn-lt"/>
              </a:rPr>
              <a:t> vi </a:t>
            </a:r>
            <a:r>
              <a:rPr lang="en-US" sz="2200" b="0" dirty="0" err="1" smtClean="0">
                <a:solidFill>
                  <a:srgbClr val="165751"/>
                </a:solidFill>
                <a:latin typeface="+mn-lt"/>
              </a:rPr>
              <a:t>phạm</a:t>
            </a:r>
            <a:r>
              <a:rPr lang="en-US" sz="2200" b="0" dirty="0" smtClean="0">
                <a:solidFill>
                  <a:srgbClr val="165751"/>
                </a:solidFill>
                <a:latin typeface="+mn-lt"/>
              </a:rPr>
              <a:t>, </a:t>
            </a:r>
            <a:r>
              <a:rPr lang="en-US" sz="2200" b="0" dirty="0" err="1" smtClean="0">
                <a:solidFill>
                  <a:srgbClr val="165751"/>
                </a:solidFill>
                <a:latin typeface="+mn-lt"/>
              </a:rPr>
              <a:t>người</a:t>
            </a:r>
            <a:r>
              <a:rPr lang="en-US" sz="2200" b="0" dirty="0" smtClean="0">
                <a:solidFill>
                  <a:srgbClr val="165751"/>
                </a:solidFill>
                <a:latin typeface="+mn-lt"/>
              </a:rPr>
              <a:t> </a:t>
            </a: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thẩm</a:t>
            </a:r>
            <a:r>
              <a:rPr lang="en-US" sz="2200" b="0" dirty="0" smtClean="0">
                <a:solidFill>
                  <a:srgbClr val="165751"/>
                </a:solidFill>
                <a:latin typeface="+mn-lt"/>
              </a:rPr>
              <a:t> </a:t>
            </a:r>
            <a:r>
              <a:rPr lang="en-US" sz="2200" b="0" dirty="0" err="1" smtClean="0">
                <a:solidFill>
                  <a:srgbClr val="165751"/>
                </a:solidFill>
                <a:latin typeface="+mn-lt"/>
              </a:rPr>
              <a:t>quyền</a:t>
            </a:r>
            <a:r>
              <a:rPr lang="en-US" sz="2200" b="0" dirty="0" smtClean="0">
                <a:solidFill>
                  <a:srgbClr val="165751"/>
                </a:solidFill>
                <a:latin typeface="+mn-lt"/>
              </a:rPr>
              <a:t> </a:t>
            </a:r>
            <a:r>
              <a:rPr lang="en-US" sz="2200" b="0" dirty="0" err="1" smtClean="0">
                <a:solidFill>
                  <a:srgbClr val="165751"/>
                </a:solidFill>
                <a:latin typeface="+mn-lt"/>
              </a:rPr>
              <a:t>đang</a:t>
            </a:r>
            <a:r>
              <a:rPr lang="en-US" sz="2200" b="0" dirty="0" smtClean="0">
                <a:solidFill>
                  <a:srgbClr val="165751"/>
                </a:solidFill>
                <a:latin typeface="+mn-lt"/>
              </a:rPr>
              <a:t> </a:t>
            </a:r>
            <a:r>
              <a:rPr lang="en-US" sz="2200" b="0" dirty="0" err="1" smtClean="0">
                <a:solidFill>
                  <a:srgbClr val="165751"/>
                </a:solidFill>
                <a:latin typeface="+mn-lt"/>
              </a:rPr>
              <a:t>thi</a:t>
            </a:r>
            <a:r>
              <a:rPr lang="en-US" sz="2200" b="0" dirty="0" smtClean="0">
                <a:solidFill>
                  <a:srgbClr val="165751"/>
                </a:solidFill>
                <a:latin typeface="+mn-lt"/>
              </a:rPr>
              <a:t> </a:t>
            </a:r>
            <a:r>
              <a:rPr lang="en-US" sz="2200" b="0" dirty="0" err="1" smtClean="0">
                <a:solidFill>
                  <a:srgbClr val="165751"/>
                </a:solidFill>
                <a:latin typeface="+mn-lt"/>
              </a:rPr>
              <a:t>hành</a:t>
            </a:r>
            <a:r>
              <a:rPr lang="en-US" sz="2200" b="0" dirty="0" smtClean="0">
                <a:solidFill>
                  <a:srgbClr val="165751"/>
                </a:solidFill>
                <a:latin typeface="+mn-lt"/>
              </a:rPr>
              <a:t> </a:t>
            </a:r>
            <a:r>
              <a:rPr lang="en-US" sz="2200" b="0" dirty="0" err="1" smtClean="0">
                <a:solidFill>
                  <a:srgbClr val="165751"/>
                </a:solidFill>
                <a:latin typeface="+mn-lt"/>
              </a:rPr>
              <a:t>công</a:t>
            </a:r>
            <a:r>
              <a:rPr lang="en-US" sz="2200" b="0" dirty="0" smtClean="0">
                <a:solidFill>
                  <a:srgbClr val="165751"/>
                </a:solidFill>
                <a:latin typeface="+mn-lt"/>
              </a:rPr>
              <a:t> </a:t>
            </a:r>
            <a:r>
              <a:rPr lang="en-US" sz="2200" b="0" dirty="0" err="1" smtClean="0">
                <a:solidFill>
                  <a:srgbClr val="165751"/>
                </a:solidFill>
                <a:latin typeface="+mn-lt"/>
              </a:rPr>
              <a:t>vụ</a:t>
            </a:r>
            <a:r>
              <a:rPr lang="en-US" sz="2200" b="0" dirty="0" smtClean="0">
                <a:solidFill>
                  <a:srgbClr val="165751"/>
                </a:solidFill>
                <a:latin typeface="+mn-lt"/>
              </a:rPr>
              <a:t> </a:t>
            </a:r>
            <a:r>
              <a:rPr lang="en-US" sz="2200" b="0" dirty="0" err="1" smtClean="0">
                <a:solidFill>
                  <a:srgbClr val="165751"/>
                </a:solidFill>
                <a:latin typeface="+mn-lt"/>
              </a:rPr>
              <a:t>phải</a:t>
            </a:r>
            <a:r>
              <a:rPr lang="en-US" sz="2200" b="0" dirty="0" smtClean="0">
                <a:solidFill>
                  <a:srgbClr val="165751"/>
                </a:solidFill>
                <a:latin typeface="+mn-lt"/>
              </a:rPr>
              <a:t> </a:t>
            </a:r>
            <a:r>
              <a:rPr lang="en-US" sz="2200" b="0" dirty="0" err="1" smtClean="0">
                <a:solidFill>
                  <a:srgbClr val="165751"/>
                </a:solidFill>
                <a:latin typeface="+mn-lt"/>
              </a:rPr>
              <a:t>lập</a:t>
            </a:r>
            <a:r>
              <a:rPr lang="en-US" sz="2200" b="0" dirty="0" smtClean="0">
                <a:solidFill>
                  <a:srgbClr val="165751"/>
                </a:solidFill>
                <a:latin typeface="+mn-lt"/>
              </a:rPr>
              <a:t> </a:t>
            </a:r>
            <a:r>
              <a:rPr lang="en-US" sz="2200" b="0" dirty="0" err="1" smtClean="0">
                <a:solidFill>
                  <a:srgbClr val="165751"/>
                </a:solidFill>
                <a:latin typeface="+mn-lt"/>
              </a:rPr>
              <a:t>biên</a:t>
            </a:r>
            <a:r>
              <a:rPr lang="en-US" sz="2200" b="0" dirty="0" smtClean="0">
                <a:solidFill>
                  <a:srgbClr val="165751"/>
                </a:solidFill>
                <a:latin typeface="+mn-lt"/>
              </a:rPr>
              <a:t> </a:t>
            </a:r>
            <a:r>
              <a:rPr lang="en-US" sz="2200" b="0" dirty="0" err="1" smtClean="0">
                <a:solidFill>
                  <a:srgbClr val="165751"/>
                </a:solidFill>
                <a:latin typeface="+mn-lt"/>
              </a:rPr>
              <a:t>bản</a:t>
            </a:r>
            <a:endParaRPr lang="en-US" sz="2200" b="0" dirty="0" smtClean="0">
              <a:solidFill>
                <a:srgbClr val="165751"/>
              </a:solidFill>
              <a:latin typeface="+mn-lt"/>
            </a:endParaRPr>
          </a:p>
          <a:p>
            <a:pPr marL="285750" indent="-285750">
              <a:spcBef>
                <a:spcPts val="1200"/>
              </a:spcBef>
              <a:spcAft>
                <a:spcPts val="600"/>
              </a:spcAft>
              <a:buFont typeface="Nixie One"/>
              <a:buBlip>
                <a:blip r:embed="rId3"/>
              </a:buBlip>
            </a:pPr>
            <a:r>
              <a:rPr lang="en-US" sz="2200" b="0" dirty="0" err="1" smtClean="0">
                <a:solidFill>
                  <a:srgbClr val="165751"/>
                </a:solidFill>
                <a:latin typeface="+mn-lt"/>
              </a:rPr>
              <a:t>Trường</a:t>
            </a:r>
            <a:r>
              <a:rPr lang="en-US" sz="2200" b="0" dirty="0" smtClean="0">
                <a:solidFill>
                  <a:srgbClr val="165751"/>
                </a:solidFill>
                <a:latin typeface="+mn-lt"/>
              </a:rPr>
              <a:t> </a:t>
            </a:r>
            <a:r>
              <a:rPr lang="en-US" sz="2200" b="0" dirty="0" err="1" smtClean="0">
                <a:solidFill>
                  <a:srgbClr val="165751"/>
                </a:solidFill>
                <a:latin typeface="+mn-lt"/>
              </a:rPr>
              <a:t>hợp</a:t>
            </a:r>
            <a:r>
              <a:rPr lang="en-US" sz="2200" b="0" dirty="0" smtClean="0">
                <a:solidFill>
                  <a:srgbClr val="165751"/>
                </a:solidFill>
                <a:latin typeface="+mn-lt"/>
              </a:rPr>
              <a:t> </a:t>
            </a:r>
            <a:r>
              <a:rPr lang="en-US" sz="2200" b="0" dirty="0" err="1" smtClean="0">
                <a:solidFill>
                  <a:srgbClr val="165751"/>
                </a:solidFill>
                <a:latin typeface="+mn-lt"/>
              </a:rPr>
              <a:t>người</a:t>
            </a:r>
            <a:r>
              <a:rPr lang="en-US" sz="2200" b="0" dirty="0" smtClean="0">
                <a:solidFill>
                  <a:srgbClr val="165751"/>
                </a:solidFill>
                <a:latin typeface="+mn-lt"/>
              </a:rPr>
              <a:t> vi </a:t>
            </a:r>
            <a:r>
              <a:rPr lang="en-US" sz="2200" b="0" dirty="0" err="1" smtClean="0">
                <a:solidFill>
                  <a:srgbClr val="165751"/>
                </a:solidFill>
                <a:latin typeface="+mn-lt"/>
              </a:rPr>
              <a:t>phạm</a:t>
            </a:r>
            <a:r>
              <a:rPr lang="en-US" sz="2200" b="0" dirty="0" smtClean="0">
                <a:solidFill>
                  <a:srgbClr val="165751"/>
                </a:solidFill>
                <a:latin typeface="+mn-lt"/>
              </a:rPr>
              <a:t> </a:t>
            </a:r>
            <a:r>
              <a:rPr lang="en-US" sz="2200" b="0" dirty="0" err="1" smtClean="0">
                <a:solidFill>
                  <a:srgbClr val="165751"/>
                </a:solidFill>
                <a:latin typeface="+mn-lt"/>
              </a:rPr>
              <a:t>cố</a:t>
            </a:r>
            <a:r>
              <a:rPr lang="en-US" sz="2200" b="0" dirty="0" smtClean="0">
                <a:solidFill>
                  <a:srgbClr val="165751"/>
                </a:solidFill>
                <a:latin typeface="+mn-lt"/>
              </a:rPr>
              <a:t> </a:t>
            </a:r>
            <a:r>
              <a:rPr lang="en-US" sz="2200" b="0" dirty="0" err="1" smtClean="0">
                <a:solidFill>
                  <a:srgbClr val="165751"/>
                </a:solidFill>
                <a:latin typeface="+mn-lt"/>
              </a:rPr>
              <a:t>tình</a:t>
            </a:r>
            <a:r>
              <a:rPr lang="en-US" sz="2200" b="0" dirty="0" smtClean="0">
                <a:solidFill>
                  <a:srgbClr val="165751"/>
                </a:solidFill>
                <a:latin typeface="+mn-lt"/>
              </a:rPr>
              <a:t> </a:t>
            </a:r>
            <a:r>
              <a:rPr lang="en-US" sz="2200" b="0" dirty="0" err="1" smtClean="0">
                <a:solidFill>
                  <a:srgbClr val="165751"/>
                </a:solidFill>
                <a:latin typeface="+mn-lt"/>
              </a:rPr>
              <a:t>trốn</a:t>
            </a:r>
            <a:r>
              <a:rPr lang="en-US" sz="2200" b="0" dirty="0" smtClean="0">
                <a:solidFill>
                  <a:srgbClr val="165751"/>
                </a:solidFill>
                <a:latin typeface="+mn-lt"/>
              </a:rPr>
              <a:t> </a:t>
            </a:r>
            <a:r>
              <a:rPr lang="en-US" sz="2200" b="0" dirty="0" err="1" smtClean="0">
                <a:solidFill>
                  <a:srgbClr val="165751"/>
                </a:solidFill>
                <a:latin typeface="+mn-lt"/>
              </a:rPr>
              <a:t>tránh</a:t>
            </a:r>
            <a:r>
              <a:rPr lang="en-US" sz="2200" b="0" dirty="0" smtClean="0">
                <a:solidFill>
                  <a:srgbClr val="165751"/>
                </a:solidFill>
                <a:latin typeface="+mn-lt"/>
              </a:rPr>
              <a:t> </a:t>
            </a:r>
            <a:r>
              <a:rPr lang="en-US" sz="2200" b="0" dirty="0" err="1" smtClean="0">
                <a:solidFill>
                  <a:srgbClr val="165751"/>
                </a:solidFill>
                <a:latin typeface="+mn-lt"/>
              </a:rPr>
              <a:t>không</a:t>
            </a:r>
            <a:r>
              <a:rPr lang="en-US" sz="2200" b="0" dirty="0" smtClean="0">
                <a:solidFill>
                  <a:srgbClr val="165751"/>
                </a:solidFill>
                <a:latin typeface="+mn-lt"/>
              </a:rPr>
              <a:t> </a:t>
            </a:r>
            <a:r>
              <a:rPr lang="en-US" sz="2200" b="0" dirty="0" err="1" smtClean="0">
                <a:solidFill>
                  <a:srgbClr val="165751"/>
                </a:solidFill>
                <a:latin typeface="+mn-lt"/>
              </a:rPr>
              <a:t>ký</a:t>
            </a:r>
            <a:r>
              <a:rPr lang="en-US" sz="2200" b="0" dirty="0" smtClean="0">
                <a:solidFill>
                  <a:srgbClr val="165751"/>
                </a:solidFill>
                <a:latin typeface="+mn-lt"/>
              </a:rPr>
              <a:t> </a:t>
            </a:r>
            <a:r>
              <a:rPr lang="en-US" sz="2200" b="0" dirty="0" err="1" smtClean="0">
                <a:solidFill>
                  <a:srgbClr val="165751"/>
                </a:solidFill>
                <a:latin typeface="+mn-lt"/>
              </a:rPr>
              <a:t>biên</a:t>
            </a:r>
            <a:r>
              <a:rPr lang="en-US" sz="2200" b="0" dirty="0" smtClean="0">
                <a:solidFill>
                  <a:srgbClr val="165751"/>
                </a:solidFill>
                <a:latin typeface="+mn-lt"/>
              </a:rPr>
              <a:t> </a:t>
            </a:r>
            <a:r>
              <a:rPr lang="en-US" sz="2200" b="0" dirty="0" err="1" smtClean="0">
                <a:solidFill>
                  <a:srgbClr val="165751"/>
                </a:solidFill>
                <a:latin typeface="+mn-lt"/>
              </a:rPr>
              <a:t>bản</a:t>
            </a:r>
            <a:r>
              <a:rPr lang="en-US" sz="2200" b="0" dirty="0" smtClean="0">
                <a:solidFill>
                  <a:srgbClr val="165751"/>
                </a:solidFill>
                <a:latin typeface="+mn-lt"/>
              </a:rPr>
              <a:t>: </a:t>
            </a:r>
            <a:r>
              <a:rPr lang="en-US" sz="2200" b="0" dirty="0" err="1" smtClean="0">
                <a:solidFill>
                  <a:srgbClr val="165751"/>
                </a:solidFill>
                <a:latin typeface="+mn-lt"/>
              </a:rPr>
              <a:t>phải</a:t>
            </a:r>
            <a:r>
              <a:rPr lang="en-US" sz="2200" b="0" dirty="0" smtClean="0">
                <a:solidFill>
                  <a:srgbClr val="165751"/>
                </a:solidFill>
                <a:latin typeface="+mn-lt"/>
              </a:rPr>
              <a:t> </a:t>
            </a: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chữ</a:t>
            </a:r>
            <a:r>
              <a:rPr lang="en-US" sz="2200" b="0" dirty="0" smtClean="0">
                <a:solidFill>
                  <a:srgbClr val="165751"/>
                </a:solidFill>
                <a:latin typeface="+mn-lt"/>
              </a:rPr>
              <a:t> </a:t>
            </a:r>
            <a:r>
              <a:rPr lang="en-US" sz="2200" b="0" dirty="0" err="1" smtClean="0">
                <a:solidFill>
                  <a:srgbClr val="165751"/>
                </a:solidFill>
                <a:latin typeface="+mn-lt"/>
              </a:rPr>
              <a:t>ký</a:t>
            </a:r>
            <a:r>
              <a:rPr lang="en-US" sz="2200" b="0" dirty="0" smtClean="0">
                <a:solidFill>
                  <a:srgbClr val="165751"/>
                </a:solidFill>
                <a:latin typeface="+mn-lt"/>
              </a:rPr>
              <a:t> </a:t>
            </a:r>
            <a:r>
              <a:rPr lang="en-US" sz="2200" b="0" dirty="0" err="1" smtClean="0">
                <a:solidFill>
                  <a:srgbClr val="165751"/>
                </a:solidFill>
                <a:latin typeface="+mn-lt"/>
              </a:rPr>
              <a:t>đại</a:t>
            </a:r>
            <a:r>
              <a:rPr lang="en-US" sz="2200" b="0" dirty="0" smtClean="0">
                <a:solidFill>
                  <a:srgbClr val="165751"/>
                </a:solidFill>
                <a:latin typeface="+mn-lt"/>
              </a:rPr>
              <a:t> </a:t>
            </a:r>
            <a:r>
              <a:rPr lang="en-US" sz="2200" b="0" dirty="0" err="1" smtClean="0">
                <a:solidFill>
                  <a:srgbClr val="165751"/>
                </a:solidFill>
                <a:latin typeface="+mn-lt"/>
              </a:rPr>
              <a:t>diện</a:t>
            </a:r>
            <a:r>
              <a:rPr lang="en-US" sz="2200" b="0" dirty="0" smtClean="0">
                <a:solidFill>
                  <a:srgbClr val="165751"/>
                </a:solidFill>
                <a:latin typeface="+mn-lt"/>
              </a:rPr>
              <a:t> </a:t>
            </a:r>
            <a:r>
              <a:rPr lang="en-US" sz="2200" b="0" dirty="0" err="1" smtClean="0">
                <a:solidFill>
                  <a:srgbClr val="165751"/>
                </a:solidFill>
                <a:latin typeface="+mn-lt"/>
              </a:rPr>
              <a:t>chính</a:t>
            </a:r>
            <a:r>
              <a:rPr lang="en-US" sz="2200" b="0" dirty="0" smtClean="0">
                <a:solidFill>
                  <a:srgbClr val="165751"/>
                </a:solidFill>
                <a:latin typeface="+mn-lt"/>
              </a:rPr>
              <a:t> </a:t>
            </a:r>
            <a:r>
              <a:rPr lang="en-US" sz="2200" b="0" dirty="0" err="1" smtClean="0">
                <a:solidFill>
                  <a:srgbClr val="165751"/>
                </a:solidFill>
                <a:latin typeface="+mn-lt"/>
              </a:rPr>
              <a:t>quyền</a:t>
            </a:r>
            <a:r>
              <a:rPr lang="en-US" sz="2200" b="0" dirty="0" smtClean="0">
                <a:solidFill>
                  <a:srgbClr val="165751"/>
                </a:solidFill>
                <a:latin typeface="+mn-lt"/>
              </a:rPr>
              <a:t> </a:t>
            </a:r>
            <a:r>
              <a:rPr lang="en-US" sz="2200" b="0" dirty="0" err="1" smtClean="0">
                <a:solidFill>
                  <a:srgbClr val="165751"/>
                </a:solidFill>
                <a:latin typeface="+mn-lt"/>
              </a:rPr>
              <a:t>cơ</a:t>
            </a:r>
            <a:r>
              <a:rPr lang="en-US" sz="2200" b="0" dirty="0" smtClean="0">
                <a:solidFill>
                  <a:srgbClr val="165751"/>
                </a:solidFill>
                <a:latin typeface="+mn-lt"/>
              </a:rPr>
              <a:t> </a:t>
            </a:r>
            <a:r>
              <a:rPr lang="en-US" sz="2200" b="0" dirty="0" err="1" smtClean="0">
                <a:solidFill>
                  <a:srgbClr val="165751"/>
                </a:solidFill>
                <a:latin typeface="+mn-lt"/>
              </a:rPr>
              <a:t>sở</a:t>
            </a:r>
            <a:r>
              <a:rPr lang="en-US" sz="2200" b="0" dirty="0" smtClean="0">
                <a:solidFill>
                  <a:srgbClr val="165751"/>
                </a:solidFill>
                <a:latin typeface="+mn-lt"/>
              </a:rPr>
              <a:t> </a:t>
            </a:r>
            <a:r>
              <a:rPr lang="en-US" sz="2200" b="0" dirty="0" err="1" smtClean="0">
                <a:solidFill>
                  <a:srgbClr val="165751"/>
                </a:solidFill>
                <a:latin typeface="+mn-lt"/>
              </a:rPr>
              <a:t>hoặc</a:t>
            </a:r>
            <a:r>
              <a:rPr lang="en-US" sz="2200" b="0" dirty="0" smtClean="0">
                <a:solidFill>
                  <a:srgbClr val="165751"/>
                </a:solidFill>
                <a:latin typeface="+mn-lt"/>
              </a:rPr>
              <a:t> 2 </a:t>
            </a:r>
            <a:r>
              <a:rPr lang="en-US" sz="2200" b="0" dirty="0" err="1" smtClean="0">
                <a:solidFill>
                  <a:srgbClr val="165751"/>
                </a:solidFill>
                <a:latin typeface="+mn-lt"/>
              </a:rPr>
              <a:t>người</a:t>
            </a:r>
            <a:r>
              <a:rPr lang="en-US" sz="2200" b="0" dirty="0" smtClean="0">
                <a:solidFill>
                  <a:srgbClr val="165751"/>
                </a:solidFill>
                <a:latin typeface="+mn-lt"/>
              </a:rPr>
              <a:t> </a:t>
            </a:r>
            <a:r>
              <a:rPr lang="en-US" sz="2200" b="0" dirty="0" err="1" smtClean="0">
                <a:solidFill>
                  <a:srgbClr val="165751"/>
                </a:solidFill>
                <a:latin typeface="+mn-lt"/>
              </a:rPr>
              <a:t>chứng</a:t>
            </a:r>
            <a:r>
              <a:rPr lang="en-US" sz="2200" b="0" dirty="0" smtClean="0">
                <a:solidFill>
                  <a:srgbClr val="165751"/>
                </a:solidFill>
                <a:latin typeface="+mn-lt"/>
              </a:rPr>
              <a:t> </a:t>
            </a:r>
            <a:r>
              <a:rPr lang="en-US" sz="2200" b="0" dirty="0" err="1" smtClean="0">
                <a:solidFill>
                  <a:srgbClr val="165751"/>
                </a:solidFill>
                <a:latin typeface="+mn-lt"/>
              </a:rPr>
              <a:t>kiến</a:t>
            </a:r>
            <a:endParaRPr lang="en-US" sz="2200" b="0" dirty="0" smtClean="0">
              <a:solidFill>
                <a:srgbClr val="165751"/>
              </a:solidFill>
              <a:latin typeface="+mn-lt"/>
            </a:endParaRPr>
          </a:p>
          <a:p>
            <a:pPr marL="285750" indent="-285750">
              <a:spcBef>
                <a:spcPts val="1200"/>
              </a:spcBef>
              <a:spcAft>
                <a:spcPts val="600"/>
              </a:spcAft>
              <a:buFont typeface="Nixie One"/>
              <a:buBlip>
                <a:blip r:embed="rId3"/>
              </a:buBlip>
            </a:pPr>
            <a:r>
              <a:rPr lang="en-US" sz="2200" b="0" dirty="0" err="1" smtClean="0">
                <a:solidFill>
                  <a:srgbClr val="165751"/>
                </a:solidFill>
                <a:latin typeface="+mn-lt"/>
              </a:rPr>
              <a:t>Biên</a:t>
            </a:r>
            <a:r>
              <a:rPr lang="en-US" sz="2200" b="0" dirty="0" smtClean="0">
                <a:solidFill>
                  <a:srgbClr val="165751"/>
                </a:solidFill>
                <a:latin typeface="+mn-lt"/>
              </a:rPr>
              <a:t> </a:t>
            </a:r>
            <a:r>
              <a:rPr lang="en-US" sz="2200" b="0" dirty="0" err="1" smtClean="0">
                <a:solidFill>
                  <a:srgbClr val="165751"/>
                </a:solidFill>
                <a:latin typeface="+mn-lt"/>
              </a:rPr>
              <a:t>bản</a:t>
            </a:r>
            <a:r>
              <a:rPr lang="en-US" sz="2200" b="0" dirty="0" smtClean="0">
                <a:solidFill>
                  <a:srgbClr val="165751"/>
                </a:solidFill>
                <a:latin typeface="+mn-lt"/>
              </a:rPr>
              <a:t> </a:t>
            </a:r>
            <a:r>
              <a:rPr lang="en-US" sz="2200" b="0" dirty="0" err="1" smtClean="0">
                <a:solidFill>
                  <a:srgbClr val="165751"/>
                </a:solidFill>
                <a:latin typeface="+mn-lt"/>
              </a:rPr>
              <a:t>lập</a:t>
            </a:r>
            <a:r>
              <a:rPr lang="en-US" sz="2200" b="0" dirty="0" smtClean="0">
                <a:solidFill>
                  <a:srgbClr val="165751"/>
                </a:solidFill>
                <a:latin typeface="+mn-lt"/>
              </a:rPr>
              <a:t> </a:t>
            </a:r>
            <a:r>
              <a:rPr lang="en-US" sz="2200" b="0" dirty="0" err="1" smtClean="0">
                <a:solidFill>
                  <a:srgbClr val="165751"/>
                </a:solidFill>
                <a:latin typeface="+mn-lt"/>
              </a:rPr>
              <a:t>thành</a:t>
            </a:r>
            <a:r>
              <a:rPr lang="en-US" sz="2200" b="0" dirty="0" smtClean="0">
                <a:solidFill>
                  <a:srgbClr val="165751"/>
                </a:solidFill>
                <a:latin typeface="+mn-lt"/>
              </a:rPr>
              <a:t> </a:t>
            </a:r>
            <a:r>
              <a:rPr lang="en-US" sz="2200" b="0" dirty="0" err="1" smtClean="0">
                <a:solidFill>
                  <a:srgbClr val="165751"/>
                </a:solidFill>
                <a:latin typeface="+mn-lt"/>
              </a:rPr>
              <a:t>ít</a:t>
            </a:r>
            <a:r>
              <a:rPr lang="en-US" sz="2200" b="0" dirty="0" smtClean="0">
                <a:solidFill>
                  <a:srgbClr val="165751"/>
                </a:solidFill>
                <a:latin typeface="+mn-lt"/>
              </a:rPr>
              <a:t> </a:t>
            </a:r>
            <a:r>
              <a:rPr lang="en-US" sz="2200" b="0" dirty="0" err="1" smtClean="0">
                <a:solidFill>
                  <a:srgbClr val="165751"/>
                </a:solidFill>
                <a:latin typeface="+mn-lt"/>
              </a:rPr>
              <a:t>nhất</a:t>
            </a:r>
            <a:r>
              <a:rPr lang="en-US" sz="2200" b="0" dirty="0" smtClean="0">
                <a:solidFill>
                  <a:srgbClr val="165751"/>
                </a:solidFill>
                <a:latin typeface="+mn-lt"/>
              </a:rPr>
              <a:t> 2 </a:t>
            </a:r>
            <a:r>
              <a:rPr lang="en-US" sz="2200" b="0" dirty="0" err="1" smtClean="0">
                <a:solidFill>
                  <a:srgbClr val="165751"/>
                </a:solidFill>
                <a:latin typeface="+mn-lt"/>
              </a:rPr>
              <a:t>bản</a:t>
            </a:r>
            <a:endParaRPr lang="vi-VN" sz="2200" b="0" dirty="0">
              <a:solidFill>
                <a:srgbClr val="165751"/>
              </a:solidFill>
              <a:latin typeface="+mn-lt"/>
            </a:endParaRPr>
          </a:p>
        </p:txBody>
      </p:sp>
    </p:spTree>
    <p:extLst>
      <p:ext uri="{BB962C8B-B14F-4D97-AF65-F5344CB8AC3E}">
        <p14:creationId xmlns:p14="http://schemas.microsoft.com/office/powerpoint/2010/main" val="44205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GIẢI TRÌNH</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48</a:t>
            </a:fld>
            <a:endParaRPr/>
          </a:p>
        </p:txBody>
      </p:sp>
      <p:sp>
        <p:nvSpPr>
          <p:cNvPr id="5" name="Google Shape;419;p37"/>
          <p:cNvSpPr txBox="1">
            <a:spLocks/>
          </p:cNvSpPr>
          <p:nvPr/>
        </p:nvSpPr>
        <p:spPr>
          <a:xfrm>
            <a:off x="3886200" y="3619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600"/>
              </a:spcBef>
              <a:spcAft>
                <a:spcPts val="600"/>
              </a:spcAft>
              <a:buFont typeface="Nixie One"/>
              <a:buBlip>
                <a:blip r:embed="rId3"/>
              </a:buBlip>
            </a:pPr>
            <a:r>
              <a:rPr lang="en-US" sz="2000" b="0" dirty="0" err="1" smtClean="0">
                <a:solidFill>
                  <a:srgbClr val="165751"/>
                </a:solidFill>
                <a:latin typeface="+mn-lt"/>
              </a:rPr>
              <a:t>Chỉ</a:t>
            </a:r>
            <a:r>
              <a:rPr lang="en-US" sz="2000" b="0" dirty="0" smtClean="0">
                <a:solidFill>
                  <a:srgbClr val="165751"/>
                </a:solidFill>
                <a:latin typeface="+mn-lt"/>
              </a:rPr>
              <a:t> </a:t>
            </a:r>
            <a:r>
              <a:rPr lang="en-US" sz="2000" b="0" dirty="0" err="1" smtClean="0">
                <a:solidFill>
                  <a:srgbClr val="165751"/>
                </a:solidFill>
                <a:latin typeface="+mn-lt"/>
              </a:rPr>
              <a:t>áp</a:t>
            </a:r>
            <a:r>
              <a:rPr lang="en-US" sz="2000" b="0" dirty="0" smtClean="0">
                <a:solidFill>
                  <a:srgbClr val="165751"/>
                </a:solidFill>
                <a:latin typeface="+mn-lt"/>
              </a:rPr>
              <a:t> </a:t>
            </a:r>
            <a:r>
              <a:rPr lang="en-US" sz="2000" b="0" dirty="0" err="1" smtClean="0">
                <a:solidFill>
                  <a:srgbClr val="165751"/>
                </a:solidFill>
                <a:latin typeface="+mn-lt"/>
              </a:rPr>
              <a:t>dụng</a:t>
            </a:r>
            <a:r>
              <a:rPr lang="en-US" sz="2000" b="0" dirty="0" smtClean="0">
                <a:solidFill>
                  <a:srgbClr val="165751"/>
                </a:solidFill>
                <a:latin typeface="+mn-lt"/>
              </a:rPr>
              <a:t> </a:t>
            </a:r>
            <a:r>
              <a:rPr lang="en-US" sz="2000" b="0" dirty="0" err="1" smtClean="0">
                <a:solidFill>
                  <a:srgbClr val="165751"/>
                </a:solidFill>
                <a:latin typeface="+mn-lt"/>
              </a:rPr>
              <a:t>đối</a:t>
            </a:r>
            <a:r>
              <a:rPr lang="en-US" sz="2000" b="0" dirty="0" smtClean="0">
                <a:solidFill>
                  <a:srgbClr val="165751"/>
                </a:solidFill>
                <a:latin typeface="+mn-lt"/>
              </a:rPr>
              <a:t> </a:t>
            </a:r>
            <a:r>
              <a:rPr lang="en-US" sz="2000" b="0" dirty="0" err="1" smtClean="0">
                <a:solidFill>
                  <a:srgbClr val="165751"/>
                </a:solidFill>
                <a:latin typeface="+mn-lt"/>
              </a:rPr>
              <a:t>với</a:t>
            </a:r>
            <a:r>
              <a:rPr lang="en-US" sz="2000" b="0" dirty="0" smtClean="0">
                <a:solidFill>
                  <a:srgbClr val="165751"/>
                </a:solidFill>
                <a:latin typeface="+mn-lt"/>
              </a:rPr>
              <a:t>: </a:t>
            </a:r>
            <a:r>
              <a:rPr lang="en-US" sz="2000" b="0" dirty="0" err="1" smtClean="0">
                <a:solidFill>
                  <a:srgbClr val="165751"/>
                </a:solidFill>
                <a:latin typeface="+mn-lt"/>
              </a:rPr>
              <a:t>xử</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tước</a:t>
            </a:r>
            <a:r>
              <a:rPr lang="en-US" sz="2000" b="0" dirty="0" smtClean="0">
                <a:solidFill>
                  <a:srgbClr val="165751"/>
                </a:solidFill>
                <a:latin typeface="+mn-lt"/>
              </a:rPr>
              <a:t> </a:t>
            </a:r>
            <a:r>
              <a:rPr lang="en-US" sz="2000" b="0" dirty="0" err="1" smtClean="0">
                <a:solidFill>
                  <a:srgbClr val="165751"/>
                </a:solidFill>
                <a:latin typeface="+mn-lt"/>
              </a:rPr>
              <a:t>quyền</a:t>
            </a:r>
            <a:r>
              <a:rPr lang="en-US" sz="2000" b="0" dirty="0" smtClean="0">
                <a:solidFill>
                  <a:srgbClr val="165751"/>
                </a:solidFill>
                <a:latin typeface="+mn-lt"/>
              </a:rPr>
              <a:t> </a:t>
            </a:r>
            <a:r>
              <a:rPr lang="en-US" sz="2000" b="0" dirty="0" err="1" smtClean="0">
                <a:solidFill>
                  <a:srgbClr val="165751"/>
                </a:solidFill>
                <a:latin typeface="+mn-lt"/>
              </a:rPr>
              <a:t>sử</a:t>
            </a:r>
            <a:r>
              <a:rPr lang="en-US" sz="2000" b="0" dirty="0" smtClean="0">
                <a:solidFill>
                  <a:srgbClr val="165751"/>
                </a:solidFill>
                <a:latin typeface="+mn-lt"/>
              </a:rPr>
              <a:t> </a:t>
            </a:r>
            <a:r>
              <a:rPr lang="en-US" sz="2000" b="0" dirty="0" err="1" smtClean="0">
                <a:solidFill>
                  <a:srgbClr val="165751"/>
                </a:solidFill>
                <a:latin typeface="+mn-lt"/>
              </a:rPr>
              <a:t>dụng</a:t>
            </a:r>
            <a:r>
              <a:rPr lang="en-US" sz="2000" b="0" dirty="0" smtClean="0">
                <a:solidFill>
                  <a:srgbClr val="165751"/>
                </a:solidFill>
                <a:latin typeface="+mn-lt"/>
              </a:rPr>
              <a:t> </a:t>
            </a:r>
            <a:r>
              <a:rPr lang="en-US" sz="2000" b="0" dirty="0" err="1" smtClean="0">
                <a:solidFill>
                  <a:srgbClr val="165751"/>
                </a:solidFill>
                <a:latin typeface="+mn-lt"/>
              </a:rPr>
              <a:t>giấy</a:t>
            </a:r>
            <a:r>
              <a:rPr lang="en-US" sz="2000" b="0" dirty="0" smtClean="0">
                <a:solidFill>
                  <a:srgbClr val="165751"/>
                </a:solidFill>
                <a:latin typeface="+mn-lt"/>
              </a:rPr>
              <a:t> </a:t>
            </a:r>
            <a:r>
              <a:rPr lang="en-US" sz="2000" b="0" dirty="0" err="1" smtClean="0">
                <a:solidFill>
                  <a:srgbClr val="165751"/>
                </a:solidFill>
                <a:latin typeface="+mn-lt"/>
              </a:rPr>
              <a:t>phép</a:t>
            </a:r>
            <a:r>
              <a:rPr lang="en-US" sz="2000" b="0" dirty="0" smtClean="0">
                <a:solidFill>
                  <a:srgbClr val="165751"/>
                </a:solidFill>
                <a:latin typeface="+mn-lt"/>
              </a:rPr>
              <a:t>, </a:t>
            </a:r>
            <a:r>
              <a:rPr lang="en-US" sz="2000" b="0" dirty="0" err="1" smtClean="0">
                <a:solidFill>
                  <a:srgbClr val="165751"/>
                </a:solidFill>
                <a:latin typeface="+mn-lt"/>
              </a:rPr>
              <a:t>chứng</a:t>
            </a:r>
            <a:r>
              <a:rPr lang="en-US" sz="2000" b="0" dirty="0" smtClean="0">
                <a:solidFill>
                  <a:srgbClr val="165751"/>
                </a:solidFill>
                <a:latin typeface="+mn-lt"/>
              </a:rPr>
              <a:t> </a:t>
            </a:r>
            <a:r>
              <a:rPr lang="en-US" sz="2000" b="0" dirty="0" err="1" smtClean="0">
                <a:solidFill>
                  <a:srgbClr val="165751"/>
                </a:solidFill>
                <a:latin typeface="+mn-lt"/>
              </a:rPr>
              <a:t>chỉ</a:t>
            </a:r>
            <a:r>
              <a:rPr lang="en-US" sz="2000" b="0" dirty="0" smtClean="0">
                <a:solidFill>
                  <a:srgbClr val="165751"/>
                </a:solidFill>
                <a:latin typeface="+mn-lt"/>
              </a:rPr>
              <a:t> </a:t>
            </a:r>
            <a:r>
              <a:rPr lang="en-US" sz="2000" b="0" dirty="0" err="1" smtClean="0">
                <a:solidFill>
                  <a:srgbClr val="165751"/>
                </a:solidFill>
                <a:latin typeface="+mn-lt"/>
              </a:rPr>
              <a:t>hành</a:t>
            </a:r>
            <a:r>
              <a:rPr lang="en-US" sz="2000" b="0" dirty="0" smtClean="0">
                <a:solidFill>
                  <a:srgbClr val="165751"/>
                </a:solidFill>
                <a:latin typeface="+mn-lt"/>
              </a:rPr>
              <a:t> </a:t>
            </a:r>
            <a:r>
              <a:rPr lang="en-US" sz="2000" b="0" dirty="0" err="1" smtClean="0">
                <a:solidFill>
                  <a:srgbClr val="165751"/>
                </a:solidFill>
                <a:latin typeface="+mn-lt"/>
              </a:rPr>
              <a:t>nghề</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thời</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a:t>
            </a:r>
            <a:r>
              <a:rPr lang="en-US" sz="2000" b="0" dirty="0" err="1" smtClean="0">
                <a:solidFill>
                  <a:srgbClr val="165751"/>
                </a:solidFill>
                <a:latin typeface="+mn-lt"/>
              </a:rPr>
              <a:t>hoặc</a:t>
            </a:r>
            <a:r>
              <a:rPr lang="en-US" sz="2000" b="0" dirty="0" smtClean="0">
                <a:solidFill>
                  <a:srgbClr val="165751"/>
                </a:solidFill>
                <a:latin typeface="+mn-lt"/>
              </a:rPr>
              <a:t> </a:t>
            </a:r>
            <a:r>
              <a:rPr lang="en-US" sz="2000" b="0" dirty="0" err="1" smtClean="0">
                <a:solidFill>
                  <a:srgbClr val="165751"/>
                </a:solidFill>
                <a:latin typeface="+mn-lt"/>
              </a:rPr>
              <a:t>đình</a:t>
            </a:r>
            <a:r>
              <a:rPr lang="en-US" sz="2000" b="0" dirty="0" smtClean="0">
                <a:solidFill>
                  <a:srgbClr val="165751"/>
                </a:solidFill>
                <a:latin typeface="+mn-lt"/>
              </a:rPr>
              <a:t> </a:t>
            </a:r>
            <a:r>
              <a:rPr lang="en-US" sz="2000" b="0" dirty="0" err="1" smtClean="0">
                <a:solidFill>
                  <a:srgbClr val="165751"/>
                </a:solidFill>
                <a:latin typeface="+mn-lt"/>
              </a:rPr>
              <a:t>chỉ</a:t>
            </a:r>
            <a:r>
              <a:rPr lang="en-US" sz="2000" b="0" dirty="0" smtClean="0">
                <a:solidFill>
                  <a:srgbClr val="165751"/>
                </a:solidFill>
                <a:latin typeface="+mn-lt"/>
              </a:rPr>
              <a:t> </a:t>
            </a:r>
            <a:r>
              <a:rPr lang="en-US" sz="2000" b="0" dirty="0" err="1" smtClean="0">
                <a:solidFill>
                  <a:srgbClr val="165751"/>
                </a:solidFill>
                <a:latin typeface="+mn-lt"/>
              </a:rPr>
              <a:t>hoạt</a:t>
            </a:r>
            <a:r>
              <a:rPr lang="en-US" sz="2000" b="0" dirty="0" smtClean="0">
                <a:solidFill>
                  <a:srgbClr val="165751"/>
                </a:solidFill>
                <a:latin typeface="+mn-lt"/>
              </a:rPr>
              <a:t> </a:t>
            </a:r>
            <a:r>
              <a:rPr lang="en-US" sz="2000" b="0" dirty="0" err="1" smtClean="0">
                <a:solidFill>
                  <a:srgbClr val="165751"/>
                </a:solidFill>
                <a:latin typeface="+mn-lt"/>
              </a:rPr>
              <a:t>động</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thời</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a:t>
            </a:r>
            <a:r>
              <a:rPr lang="en-US" sz="2000" b="0" dirty="0" err="1" smtClean="0">
                <a:solidFill>
                  <a:srgbClr val="165751"/>
                </a:solidFill>
                <a:latin typeface="+mn-lt"/>
              </a:rPr>
              <a:t>hoặc</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tiền</a:t>
            </a:r>
            <a:r>
              <a:rPr lang="en-US" sz="2000" b="0" dirty="0" smtClean="0">
                <a:solidFill>
                  <a:srgbClr val="165751"/>
                </a:solidFill>
                <a:latin typeface="+mn-lt"/>
              </a:rPr>
              <a:t> 15 </a:t>
            </a:r>
            <a:r>
              <a:rPr lang="en-US" sz="2000" b="0" dirty="0" err="1" smtClean="0">
                <a:solidFill>
                  <a:srgbClr val="165751"/>
                </a:solidFill>
                <a:latin typeface="+mn-lt"/>
              </a:rPr>
              <a:t>triệu</a:t>
            </a:r>
            <a:r>
              <a:rPr lang="en-US" sz="2000" b="0" dirty="0" smtClean="0">
                <a:solidFill>
                  <a:srgbClr val="165751"/>
                </a:solidFill>
                <a:latin typeface="+mn-lt"/>
              </a:rPr>
              <a:t> </a:t>
            </a:r>
            <a:r>
              <a:rPr lang="en-US" sz="2000" b="0" dirty="0" err="1" smtClean="0">
                <a:solidFill>
                  <a:srgbClr val="165751"/>
                </a:solidFill>
                <a:latin typeface="+mn-lt"/>
              </a:rPr>
              <a:t>trở</a:t>
            </a:r>
            <a:r>
              <a:rPr lang="en-US" sz="2000" b="0" dirty="0" smtClean="0">
                <a:solidFill>
                  <a:srgbClr val="165751"/>
                </a:solidFill>
                <a:latin typeface="+mn-lt"/>
              </a:rPr>
              <a:t> </a:t>
            </a:r>
            <a:r>
              <a:rPr lang="en-US" sz="2000" b="0" dirty="0" err="1" smtClean="0">
                <a:solidFill>
                  <a:srgbClr val="165751"/>
                </a:solidFill>
                <a:latin typeface="+mn-lt"/>
              </a:rPr>
              <a:t>lên</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Thời</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a:t>
            </a:r>
            <a:r>
              <a:rPr lang="en-US" sz="2000" b="0" dirty="0" err="1" smtClean="0">
                <a:solidFill>
                  <a:srgbClr val="165751"/>
                </a:solidFill>
                <a:latin typeface="+mn-lt"/>
              </a:rPr>
              <a:t>giải</a:t>
            </a:r>
            <a:r>
              <a:rPr lang="en-US" sz="2000" b="0" dirty="0" smtClean="0">
                <a:solidFill>
                  <a:srgbClr val="165751"/>
                </a:solidFill>
                <a:latin typeface="+mn-lt"/>
              </a:rPr>
              <a:t> </a:t>
            </a:r>
            <a:r>
              <a:rPr lang="en-US" sz="2000" b="0" dirty="0" err="1" smtClean="0">
                <a:solidFill>
                  <a:srgbClr val="165751"/>
                </a:solidFill>
                <a:latin typeface="+mn-lt"/>
              </a:rPr>
              <a:t>trình</a:t>
            </a:r>
            <a:r>
              <a:rPr lang="en-US" sz="2000" b="0" dirty="0" smtClean="0">
                <a:solidFill>
                  <a:srgbClr val="165751"/>
                </a:solidFill>
                <a:latin typeface="+mn-lt"/>
              </a:rPr>
              <a:t> </a:t>
            </a:r>
            <a:r>
              <a:rPr lang="en-US" sz="2000" b="0" dirty="0" err="1" smtClean="0">
                <a:solidFill>
                  <a:srgbClr val="165751"/>
                </a:solidFill>
                <a:latin typeface="+mn-lt"/>
              </a:rPr>
              <a:t>bằng</a:t>
            </a:r>
            <a:r>
              <a:rPr lang="en-US" sz="2000" b="0" dirty="0" smtClean="0">
                <a:solidFill>
                  <a:srgbClr val="165751"/>
                </a:solidFill>
                <a:latin typeface="+mn-lt"/>
              </a:rPr>
              <a:t> </a:t>
            </a:r>
            <a:r>
              <a:rPr lang="en-US" sz="2000" b="0" dirty="0" err="1" smtClean="0">
                <a:solidFill>
                  <a:srgbClr val="165751"/>
                </a:solidFill>
                <a:latin typeface="+mn-lt"/>
              </a:rPr>
              <a:t>văn</a:t>
            </a:r>
            <a:r>
              <a:rPr lang="en-US" sz="2000" b="0" dirty="0" smtClean="0">
                <a:solidFill>
                  <a:srgbClr val="165751"/>
                </a:solidFill>
                <a:latin typeface="+mn-lt"/>
              </a:rPr>
              <a:t> </a:t>
            </a:r>
            <a:r>
              <a:rPr lang="en-US" sz="2000" b="0" dirty="0" err="1" smtClean="0">
                <a:solidFill>
                  <a:srgbClr val="165751"/>
                </a:solidFill>
                <a:latin typeface="+mn-lt"/>
              </a:rPr>
              <a:t>bản</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quá</a:t>
            </a:r>
            <a:r>
              <a:rPr lang="en-US" sz="2000" b="0" dirty="0" smtClean="0">
                <a:solidFill>
                  <a:srgbClr val="165751"/>
                </a:solidFill>
                <a:latin typeface="+mn-lt"/>
              </a:rPr>
              <a:t> 05 </a:t>
            </a:r>
            <a:r>
              <a:rPr lang="en-US" sz="2000" b="0" dirty="0" err="1" smtClean="0">
                <a:solidFill>
                  <a:srgbClr val="165751"/>
                </a:solidFill>
                <a:latin typeface="+mn-lt"/>
              </a:rPr>
              <a:t>ngày</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Nếu</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tình</a:t>
            </a:r>
            <a:r>
              <a:rPr lang="en-US" sz="2000" b="0" dirty="0" smtClean="0">
                <a:solidFill>
                  <a:srgbClr val="165751"/>
                </a:solidFill>
                <a:latin typeface="+mn-lt"/>
              </a:rPr>
              <a:t> </a:t>
            </a:r>
            <a:r>
              <a:rPr lang="en-US" sz="2000" b="0" dirty="0" err="1" smtClean="0">
                <a:solidFill>
                  <a:srgbClr val="165751"/>
                </a:solidFill>
                <a:latin typeface="+mn-lt"/>
              </a:rPr>
              <a:t>tiết</a:t>
            </a:r>
            <a:r>
              <a:rPr lang="en-US" sz="2000" b="0" dirty="0" smtClean="0">
                <a:solidFill>
                  <a:srgbClr val="165751"/>
                </a:solidFill>
                <a:latin typeface="+mn-lt"/>
              </a:rPr>
              <a:t> </a:t>
            </a:r>
            <a:r>
              <a:rPr lang="en-US" sz="2000" b="0" dirty="0" err="1" smtClean="0">
                <a:solidFill>
                  <a:srgbClr val="165751"/>
                </a:solidFill>
                <a:latin typeface="+mn-lt"/>
              </a:rPr>
              <a:t>phức</a:t>
            </a:r>
            <a:r>
              <a:rPr lang="en-US" sz="2000" b="0" dirty="0" smtClean="0">
                <a:solidFill>
                  <a:srgbClr val="165751"/>
                </a:solidFill>
                <a:latin typeface="+mn-lt"/>
              </a:rPr>
              <a:t> </a:t>
            </a:r>
            <a:r>
              <a:rPr lang="en-US" sz="2000" b="0" dirty="0" err="1" smtClean="0">
                <a:solidFill>
                  <a:srgbClr val="165751"/>
                </a:solidFill>
                <a:latin typeface="+mn-lt"/>
              </a:rPr>
              <a:t>tạp</a:t>
            </a:r>
            <a:r>
              <a:rPr lang="en-US" sz="2000" b="0" dirty="0" smtClean="0">
                <a:solidFill>
                  <a:srgbClr val="165751"/>
                </a:solidFill>
                <a:latin typeface="+mn-lt"/>
              </a:rPr>
              <a:t>: </a:t>
            </a:r>
            <a:r>
              <a:rPr lang="en-US" sz="2000" b="0" dirty="0" err="1" smtClean="0">
                <a:solidFill>
                  <a:srgbClr val="165751"/>
                </a:solidFill>
                <a:latin typeface="+mn-lt"/>
              </a:rPr>
              <a:t>được</a:t>
            </a:r>
            <a:r>
              <a:rPr lang="en-US" sz="2000" b="0" dirty="0" smtClean="0">
                <a:solidFill>
                  <a:srgbClr val="165751"/>
                </a:solidFill>
                <a:latin typeface="+mn-lt"/>
              </a:rPr>
              <a:t> </a:t>
            </a:r>
            <a:r>
              <a:rPr lang="en-US" sz="2000" b="0" dirty="0" err="1" smtClean="0">
                <a:solidFill>
                  <a:srgbClr val="165751"/>
                </a:solidFill>
                <a:latin typeface="+mn-lt"/>
              </a:rPr>
              <a:t>gia</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a:t>
            </a:r>
            <a:r>
              <a:rPr lang="en-US" sz="2000" b="0" dirty="0" err="1" smtClean="0">
                <a:solidFill>
                  <a:srgbClr val="165751"/>
                </a:solidFill>
                <a:latin typeface="+mn-lt"/>
              </a:rPr>
              <a:t>nhưng</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quá</a:t>
            </a:r>
            <a:r>
              <a:rPr lang="en-US" sz="2000" b="0" dirty="0" smtClean="0">
                <a:solidFill>
                  <a:srgbClr val="165751"/>
                </a:solidFill>
                <a:latin typeface="+mn-lt"/>
              </a:rPr>
              <a:t> 05 </a:t>
            </a:r>
            <a:r>
              <a:rPr lang="en-US" sz="2000" b="0" dirty="0" err="1" smtClean="0">
                <a:solidFill>
                  <a:srgbClr val="165751"/>
                </a:solidFill>
                <a:latin typeface="+mn-lt"/>
              </a:rPr>
              <a:t>ngày</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Nếu</a:t>
            </a:r>
            <a:r>
              <a:rPr lang="en-US" sz="2000" b="0" dirty="0" smtClean="0">
                <a:solidFill>
                  <a:srgbClr val="165751"/>
                </a:solidFill>
                <a:latin typeface="+mn-lt"/>
              </a:rPr>
              <a:t> </a:t>
            </a:r>
            <a:r>
              <a:rPr lang="en-US" sz="2000" b="0" dirty="0" err="1" smtClean="0">
                <a:solidFill>
                  <a:srgbClr val="165751"/>
                </a:solidFill>
                <a:latin typeface="+mn-lt"/>
              </a:rPr>
              <a:t>giải</a:t>
            </a:r>
            <a:r>
              <a:rPr lang="en-US" sz="2000" b="0" dirty="0" smtClean="0">
                <a:solidFill>
                  <a:srgbClr val="165751"/>
                </a:solidFill>
                <a:latin typeface="+mn-lt"/>
              </a:rPr>
              <a:t> </a:t>
            </a:r>
            <a:r>
              <a:rPr lang="en-US" sz="2000" b="0" dirty="0" err="1" smtClean="0">
                <a:solidFill>
                  <a:srgbClr val="165751"/>
                </a:solidFill>
                <a:latin typeface="+mn-lt"/>
              </a:rPr>
              <a:t>trình</a:t>
            </a:r>
            <a:r>
              <a:rPr lang="en-US" sz="2000" b="0" dirty="0" smtClean="0">
                <a:solidFill>
                  <a:srgbClr val="165751"/>
                </a:solidFill>
                <a:latin typeface="+mn-lt"/>
              </a:rPr>
              <a:t> </a:t>
            </a:r>
            <a:r>
              <a:rPr lang="en-US" sz="2000" b="0" dirty="0" err="1" smtClean="0">
                <a:solidFill>
                  <a:srgbClr val="165751"/>
                </a:solidFill>
                <a:latin typeface="+mn-lt"/>
              </a:rPr>
              <a:t>trực</a:t>
            </a:r>
            <a:r>
              <a:rPr lang="en-US" sz="2000" b="0" dirty="0" smtClean="0">
                <a:solidFill>
                  <a:srgbClr val="165751"/>
                </a:solidFill>
                <a:latin typeface="+mn-lt"/>
              </a:rPr>
              <a:t> </a:t>
            </a:r>
            <a:r>
              <a:rPr lang="en-US" sz="2000" b="0" dirty="0" err="1" smtClean="0">
                <a:solidFill>
                  <a:srgbClr val="165751"/>
                </a:solidFill>
                <a:latin typeface="+mn-lt"/>
              </a:rPr>
              <a:t>tiếp</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quá</a:t>
            </a:r>
            <a:r>
              <a:rPr lang="en-US" sz="2000" b="0" dirty="0" smtClean="0">
                <a:solidFill>
                  <a:srgbClr val="165751"/>
                </a:solidFill>
                <a:latin typeface="+mn-lt"/>
              </a:rPr>
              <a:t> 02 </a:t>
            </a:r>
            <a:r>
              <a:rPr lang="en-US" sz="2000" b="0" dirty="0" err="1" smtClean="0">
                <a:solidFill>
                  <a:srgbClr val="165751"/>
                </a:solidFill>
                <a:latin typeface="+mn-lt"/>
              </a:rPr>
              <a:t>ngày</a:t>
            </a:r>
            <a:endParaRPr lang="vi-VN" sz="2000" b="0" dirty="0">
              <a:solidFill>
                <a:srgbClr val="165751"/>
              </a:solidFill>
              <a:latin typeface="+mn-lt"/>
            </a:endParaRPr>
          </a:p>
        </p:txBody>
      </p:sp>
    </p:spTree>
    <p:extLst>
      <p:ext uri="{BB962C8B-B14F-4D97-AF65-F5344CB8AC3E}">
        <p14:creationId xmlns:p14="http://schemas.microsoft.com/office/powerpoint/2010/main" val="215750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CHUYỂN HỒ SƠ</a:t>
            </a:r>
          </a:p>
          <a:p>
            <a:pPr algn="ctr"/>
            <a:r>
              <a:rPr lang="en-US" sz="1800" b="1" dirty="0" smtClean="0">
                <a:solidFill>
                  <a:srgbClr val="FFFF00"/>
                </a:solidFill>
              </a:rPr>
              <a:t> ĐỂ TRUY CỨU</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49</a:t>
            </a:fld>
            <a:endParaRPr/>
          </a:p>
        </p:txBody>
      </p:sp>
      <p:sp>
        <p:nvSpPr>
          <p:cNvPr id="5" name="Google Shape;419;p37"/>
          <p:cNvSpPr txBox="1">
            <a:spLocks/>
          </p:cNvSpPr>
          <p:nvPr/>
        </p:nvSpPr>
        <p:spPr>
          <a:xfrm>
            <a:off x="3886200" y="8191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1200"/>
              </a:spcAft>
              <a:buFont typeface="Nixie One"/>
              <a:buBlip>
                <a:blip r:embed="rId3"/>
              </a:buBlip>
            </a:pPr>
            <a:r>
              <a:rPr lang="en-US" sz="2200" b="0" dirty="0" err="1" smtClean="0">
                <a:solidFill>
                  <a:srgbClr val="165751"/>
                </a:solidFill>
                <a:latin typeface="+mn-lt"/>
              </a:rPr>
              <a:t>Nếu</a:t>
            </a:r>
            <a:r>
              <a:rPr lang="en-US" sz="2200" b="0" dirty="0" smtClean="0">
                <a:solidFill>
                  <a:srgbClr val="165751"/>
                </a:solidFill>
                <a:latin typeface="+mn-lt"/>
              </a:rPr>
              <a:t> </a:t>
            </a:r>
            <a:r>
              <a:rPr lang="en-US" sz="2200" b="0" dirty="0" err="1" smtClean="0">
                <a:solidFill>
                  <a:srgbClr val="165751"/>
                </a:solidFill>
                <a:latin typeface="+mn-lt"/>
              </a:rPr>
              <a:t>hành</a:t>
            </a:r>
            <a:r>
              <a:rPr lang="en-US" sz="2200" b="0" dirty="0" smtClean="0">
                <a:solidFill>
                  <a:srgbClr val="165751"/>
                </a:solidFill>
                <a:latin typeface="+mn-lt"/>
              </a:rPr>
              <a:t> vi </a:t>
            </a: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dấu</a:t>
            </a:r>
            <a:r>
              <a:rPr lang="en-US" sz="2200" b="0" dirty="0" smtClean="0">
                <a:solidFill>
                  <a:srgbClr val="165751"/>
                </a:solidFill>
                <a:latin typeface="+mn-lt"/>
              </a:rPr>
              <a:t> </a:t>
            </a:r>
            <a:r>
              <a:rPr lang="en-US" sz="2200" b="0" dirty="0" err="1" smtClean="0">
                <a:solidFill>
                  <a:srgbClr val="165751"/>
                </a:solidFill>
                <a:latin typeface="+mn-lt"/>
              </a:rPr>
              <a:t>hiệu</a:t>
            </a:r>
            <a:r>
              <a:rPr lang="en-US" sz="2200" b="0" dirty="0" smtClean="0">
                <a:solidFill>
                  <a:srgbClr val="165751"/>
                </a:solidFill>
                <a:latin typeface="+mn-lt"/>
              </a:rPr>
              <a:t> </a:t>
            </a:r>
            <a:r>
              <a:rPr lang="en-US" sz="2200" b="0" dirty="0" err="1" smtClean="0">
                <a:solidFill>
                  <a:srgbClr val="165751"/>
                </a:solidFill>
                <a:latin typeface="+mn-lt"/>
              </a:rPr>
              <a:t>tội</a:t>
            </a:r>
            <a:r>
              <a:rPr lang="en-US" sz="2200" b="0" dirty="0" smtClean="0">
                <a:solidFill>
                  <a:srgbClr val="165751"/>
                </a:solidFill>
                <a:latin typeface="+mn-lt"/>
              </a:rPr>
              <a:t> </a:t>
            </a:r>
            <a:r>
              <a:rPr lang="en-US" sz="2200" b="0" dirty="0" err="1" smtClean="0">
                <a:solidFill>
                  <a:srgbClr val="165751"/>
                </a:solidFill>
                <a:latin typeface="+mn-lt"/>
              </a:rPr>
              <a:t>phạm</a:t>
            </a:r>
            <a:endParaRPr lang="en-US" sz="2200" b="0" dirty="0" smtClean="0">
              <a:solidFill>
                <a:srgbClr val="165751"/>
              </a:solidFill>
              <a:latin typeface="+mn-lt"/>
            </a:endParaRPr>
          </a:p>
          <a:p>
            <a:pPr marL="285750" indent="-285750">
              <a:spcBef>
                <a:spcPts val="1200"/>
              </a:spcBef>
              <a:spcAft>
                <a:spcPts val="1200"/>
              </a:spcAft>
              <a:buFont typeface="Nixie One"/>
              <a:buBlip>
                <a:blip r:embed="rId3"/>
              </a:buBlip>
            </a:pPr>
            <a:r>
              <a:rPr lang="en-US" sz="2200" b="0" dirty="0" err="1" smtClean="0">
                <a:solidFill>
                  <a:srgbClr val="165751"/>
                </a:solidFill>
                <a:latin typeface="+mn-lt"/>
              </a:rPr>
              <a:t>Chuyển</a:t>
            </a:r>
            <a:r>
              <a:rPr lang="en-US" sz="2200" b="0" dirty="0" smtClean="0">
                <a:solidFill>
                  <a:srgbClr val="165751"/>
                </a:solidFill>
                <a:latin typeface="+mn-lt"/>
              </a:rPr>
              <a:t> </a:t>
            </a:r>
            <a:r>
              <a:rPr lang="en-US" sz="2200" b="0" dirty="0" err="1" smtClean="0">
                <a:solidFill>
                  <a:srgbClr val="165751"/>
                </a:solidFill>
                <a:latin typeface="+mn-lt"/>
              </a:rPr>
              <a:t>đến</a:t>
            </a:r>
            <a:r>
              <a:rPr lang="en-US" sz="2200" b="0" dirty="0" smtClean="0">
                <a:solidFill>
                  <a:srgbClr val="165751"/>
                </a:solidFill>
                <a:latin typeface="+mn-lt"/>
              </a:rPr>
              <a:t> </a:t>
            </a:r>
            <a:r>
              <a:rPr lang="en-US" sz="2200" b="0" dirty="0" err="1" smtClean="0">
                <a:solidFill>
                  <a:srgbClr val="165751"/>
                </a:solidFill>
                <a:latin typeface="+mn-lt"/>
              </a:rPr>
              <a:t>cơ</a:t>
            </a:r>
            <a:r>
              <a:rPr lang="en-US" sz="2200" b="0" dirty="0" smtClean="0">
                <a:solidFill>
                  <a:srgbClr val="165751"/>
                </a:solidFill>
                <a:latin typeface="+mn-lt"/>
              </a:rPr>
              <a:t> </a:t>
            </a:r>
            <a:r>
              <a:rPr lang="en-US" sz="2200" b="0" dirty="0" err="1" smtClean="0">
                <a:solidFill>
                  <a:srgbClr val="165751"/>
                </a:solidFill>
                <a:latin typeface="+mn-lt"/>
              </a:rPr>
              <a:t>quan</a:t>
            </a:r>
            <a:r>
              <a:rPr lang="en-US" sz="2200" b="0" dirty="0" smtClean="0">
                <a:solidFill>
                  <a:srgbClr val="165751"/>
                </a:solidFill>
                <a:latin typeface="+mn-lt"/>
              </a:rPr>
              <a:t> </a:t>
            </a:r>
            <a:r>
              <a:rPr lang="en-US" sz="2200" b="0" dirty="0" err="1" smtClean="0">
                <a:solidFill>
                  <a:srgbClr val="165751"/>
                </a:solidFill>
                <a:latin typeface="+mn-lt"/>
              </a:rPr>
              <a:t>tố</a:t>
            </a:r>
            <a:r>
              <a:rPr lang="en-US" sz="2200" b="0" dirty="0" smtClean="0">
                <a:solidFill>
                  <a:srgbClr val="165751"/>
                </a:solidFill>
                <a:latin typeface="+mn-lt"/>
              </a:rPr>
              <a:t> </a:t>
            </a:r>
            <a:r>
              <a:rPr lang="en-US" sz="2200" b="0" dirty="0" err="1" smtClean="0">
                <a:solidFill>
                  <a:srgbClr val="165751"/>
                </a:solidFill>
                <a:latin typeface="+mn-lt"/>
              </a:rPr>
              <a:t>tụng</a:t>
            </a:r>
            <a:r>
              <a:rPr lang="en-US" sz="2200" b="0" dirty="0" smtClean="0">
                <a:solidFill>
                  <a:srgbClr val="165751"/>
                </a:solidFill>
                <a:latin typeface="+mn-lt"/>
              </a:rPr>
              <a:t> </a:t>
            </a:r>
            <a:r>
              <a:rPr lang="en-US" sz="2200" b="0" dirty="0" err="1" smtClean="0">
                <a:solidFill>
                  <a:srgbClr val="165751"/>
                </a:solidFill>
                <a:latin typeface="+mn-lt"/>
              </a:rPr>
              <a:t>hình</a:t>
            </a:r>
            <a:r>
              <a:rPr lang="en-US" sz="2200" b="0" dirty="0" smtClean="0">
                <a:solidFill>
                  <a:srgbClr val="165751"/>
                </a:solidFill>
                <a:latin typeface="+mn-lt"/>
              </a:rPr>
              <a:t> </a:t>
            </a:r>
            <a:r>
              <a:rPr lang="en-US" sz="2200" b="0" dirty="0" err="1" smtClean="0">
                <a:solidFill>
                  <a:srgbClr val="165751"/>
                </a:solidFill>
                <a:latin typeface="+mn-lt"/>
              </a:rPr>
              <a:t>sự</a:t>
            </a:r>
            <a:endParaRPr lang="en-US" sz="2200" b="0" dirty="0" smtClean="0">
              <a:solidFill>
                <a:srgbClr val="165751"/>
              </a:solidFill>
              <a:latin typeface="+mn-lt"/>
            </a:endParaRPr>
          </a:p>
          <a:p>
            <a:pPr marL="285750" indent="-285750">
              <a:spcBef>
                <a:spcPts val="1200"/>
              </a:spcBef>
              <a:spcAft>
                <a:spcPts val="1200"/>
              </a:spcAft>
              <a:buFont typeface="Nixie One"/>
              <a:buBlip>
                <a:blip r:embed="rId3"/>
              </a:buBlip>
            </a:pPr>
            <a:r>
              <a:rPr lang="en-US" sz="2200" b="0" dirty="0" err="1" smtClean="0">
                <a:solidFill>
                  <a:srgbClr val="165751"/>
                </a:solidFill>
                <a:latin typeface="+mn-lt"/>
              </a:rPr>
              <a:t>Nếu</a:t>
            </a:r>
            <a:r>
              <a:rPr lang="en-US" sz="2200" b="0" dirty="0" smtClean="0">
                <a:solidFill>
                  <a:srgbClr val="165751"/>
                </a:solidFill>
                <a:latin typeface="+mn-lt"/>
              </a:rPr>
              <a:t> </a:t>
            </a:r>
            <a:r>
              <a:rPr lang="en-US" sz="2200" b="0" dirty="0" err="1" smtClean="0">
                <a:solidFill>
                  <a:srgbClr val="165751"/>
                </a:solidFill>
                <a:latin typeface="+mn-lt"/>
              </a:rPr>
              <a:t>chưa</a:t>
            </a:r>
            <a:r>
              <a:rPr lang="en-US" sz="2200" b="0" dirty="0" smtClean="0">
                <a:solidFill>
                  <a:srgbClr val="165751"/>
                </a:solidFill>
                <a:latin typeface="+mn-lt"/>
              </a:rPr>
              <a:t> </a:t>
            </a:r>
            <a:r>
              <a:rPr lang="en-US" sz="2200" b="0" dirty="0" err="1" smtClean="0">
                <a:solidFill>
                  <a:srgbClr val="165751"/>
                </a:solidFill>
                <a:latin typeface="+mn-lt"/>
              </a:rPr>
              <a:t>hết</a:t>
            </a:r>
            <a:r>
              <a:rPr lang="en-US" sz="2200" b="0" dirty="0" smtClean="0">
                <a:solidFill>
                  <a:srgbClr val="165751"/>
                </a:solidFill>
                <a:latin typeface="+mn-lt"/>
              </a:rPr>
              <a:t> </a:t>
            </a:r>
            <a:r>
              <a:rPr lang="en-US" sz="2200" b="0" dirty="0" err="1" smtClean="0">
                <a:solidFill>
                  <a:srgbClr val="165751"/>
                </a:solidFill>
                <a:latin typeface="+mn-lt"/>
              </a:rPr>
              <a:t>thời</a:t>
            </a:r>
            <a:r>
              <a:rPr lang="en-US" sz="2200" b="0" dirty="0" smtClean="0">
                <a:solidFill>
                  <a:srgbClr val="165751"/>
                </a:solidFill>
                <a:latin typeface="+mn-lt"/>
              </a:rPr>
              <a:t> </a:t>
            </a:r>
            <a:r>
              <a:rPr lang="en-US" sz="2200" b="0" dirty="0" err="1" smtClean="0">
                <a:solidFill>
                  <a:srgbClr val="165751"/>
                </a:solidFill>
                <a:latin typeface="+mn-lt"/>
              </a:rPr>
              <a:t>hiệu</a:t>
            </a:r>
            <a:r>
              <a:rPr lang="en-US" sz="2200" b="0" dirty="0" smtClean="0">
                <a:solidFill>
                  <a:srgbClr val="165751"/>
                </a:solidFill>
                <a:latin typeface="+mn-lt"/>
              </a:rPr>
              <a:t> </a:t>
            </a:r>
            <a:r>
              <a:rPr lang="en-US" sz="2200" b="0" dirty="0" err="1" smtClean="0">
                <a:solidFill>
                  <a:srgbClr val="165751"/>
                </a:solidFill>
                <a:latin typeface="+mn-lt"/>
              </a:rPr>
              <a:t>truy</a:t>
            </a:r>
            <a:r>
              <a:rPr lang="en-US" sz="2200" b="0" dirty="0" smtClean="0">
                <a:solidFill>
                  <a:srgbClr val="165751"/>
                </a:solidFill>
                <a:latin typeface="+mn-lt"/>
              </a:rPr>
              <a:t> </a:t>
            </a:r>
            <a:r>
              <a:rPr lang="en-US" sz="2200" b="0" dirty="0" err="1" smtClean="0">
                <a:solidFill>
                  <a:srgbClr val="165751"/>
                </a:solidFill>
                <a:latin typeface="+mn-lt"/>
              </a:rPr>
              <a:t>cứu</a:t>
            </a:r>
            <a:r>
              <a:rPr lang="en-US" sz="2200" b="0" dirty="0" smtClean="0">
                <a:solidFill>
                  <a:srgbClr val="165751"/>
                </a:solidFill>
                <a:latin typeface="+mn-lt"/>
              </a:rPr>
              <a:t> </a:t>
            </a:r>
            <a:r>
              <a:rPr lang="en-US" sz="2200" b="0" dirty="0" err="1" smtClean="0">
                <a:solidFill>
                  <a:srgbClr val="165751"/>
                </a:solidFill>
                <a:latin typeface="+mn-lt"/>
              </a:rPr>
              <a:t>thì</a:t>
            </a:r>
            <a:r>
              <a:rPr lang="en-US" sz="2200" b="0" dirty="0" smtClean="0">
                <a:solidFill>
                  <a:srgbClr val="165751"/>
                </a:solidFill>
                <a:latin typeface="+mn-lt"/>
              </a:rPr>
              <a:t> </a:t>
            </a:r>
            <a:r>
              <a:rPr lang="en-US" sz="2200" b="0" dirty="0" err="1" smtClean="0">
                <a:solidFill>
                  <a:srgbClr val="165751"/>
                </a:solidFill>
                <a:latin typeface="+mn-lt"/>
              </a:rPr>
              <a:t>tạm</a:t>
            </a:r>
            <a:r>
              <a:rPr lang="en-US" sz="2200" b="0" dirty="0" smtClean="0">
                <a:solidFill>
                  <a:srgbClr val="165751"/>
                </a:solidFill>
                <a:latin typeface="+mn-lt"/>
              </a:rPr>
              <a:t> </a:t>
            </a:r>
            <a:r>
              <a:rPr lang="en-US" sz="2200" b="0" dirty="0" err="1" smtClean="0">
                <a:solidFill>
                  <a:srgbClr val="165751"/>
                </a:solidFill>
                <a:latin typeface="+mn-lt"/>
              </a:rPr>
              <a:t>đình</a:t>
            </a:r>
            <a:r>
              <a:rPr lang="en-US" sz="2200" b="0" dirty="0" smtClean="0">
                <a:solidFill>
                  <a:srgbClr val="165751"/>
                </a:solidFill>
                <a:latin typeface="+mn-lt"/>
              </a:rPr>
              <a:t> </a:t>
            </a:r>
            <a:r>
              <a:rPr lang="en-US" sz="2200" b="0" dirty="0" err="1" smtClean="0">
                <a:solidFill>
                  <a:srgbClr val="165751"/>
                </a:solidFill>
                <a:latin typeface="+mn-lt"/>
              </a:rPr>
              <a:t>chỉ</a:t>
            </a:r>
            <a:r>
              <a:rPr lang="en-US" sz="2200" b="0" dirty="0" smtClean="0">
                <a:solidFill>
                  <a:srgbClr val="165751"/>
                </a:solidFill>
                <a:latin typeface="+mn-lt"/>
              </a:rPr>
              <a:t> </a:t>
            </a:r>
            <a:r>
              <a:rPr lang="en-US" sz="2200" b="0" dirty="0" err="1" smtClean="0">
                <a:solidFill>
                  <a:srgbClr val="165751"/>
                </a:solidFill>
                <a:latin typeface="+mn-lt"/>
              </a:rPr>
              <a:t>thi</a:t>
            </a:r>
            <a:r>
              <a:rPr lang="en-US" sz="2200" b="0" dirty="0" smtClean="0">
                <a:solidFill>
                  <a:srgbClr val="165751"/>
                </a:solidFill>
                <a:latin typeface="+mn-lt"/>
              </a:rPr>
              <a:t> </a:t>
            </a:r>
            <a:r>
              <a:rPr lang="en-US" sz="2200" b="0" dirty="0" err="1" smtClean="0">
                <a:solidFill>
                  <a:srgbClr val="165751"/>
                </a:solidFill>
                <a:latin typeface="+mn-lt"/>
              </a:rPr>
              <a:t>hành</a:t>
            </a:r>
            <a:r>
              <a:rPr lang="en-US" sz="2200" b="0" dirty="0" smtClean="0">
                <a:solidFill>
                  <a:srgbClr val="165751"/>
                </a:solidFill>
                <a:latin typeface="+mn-lt"/>
              </a:rPr>
              <a:t> </a:t>
            </a:r>
            <a:r>
              <a:rPr lang="en-US" sz="2200" b="0" dirty="0" err="1" smtClean="0">
                <a:solidFill>
                  <a:srgbClr val="165751"/>
                </a:solidFill>
                <a:latin typeface="+mn-lt"/>
              </a:rPr>
              <a:t>quyết</a:t>
            </a:r>
            <a:r>
              <a:rPr lang="en-US" sz="2200" b="0" dirty="0" smtClean="0">
                <a:solidFill>
                  <a:srgbClr val="165751"/>
                </a:solidFill>
                <a:latin typeface="+mn-lt"/>
              </a:rPr>
              <a:t> </a:t>
            </a:r>
            <a:r>
              <a:rPr lang="en-US" sz="2200" b="0" dirty="0" err="1" smtClean="0">
                <a:solidFill>
                  <a:srgbClr val="165751"/>
                </a:solidFill>
                <a:latin typeface="+mn-lt"/>
              </a:rPr>
              <a:t>định</a:t>
            </a:r>
            <a:r>
              <a:rPr lang="en-US" sz="2200" b="0" dirty="0" smtClean="0">
                <a:solidFill>
                  <a:srgbClr val="165751"/>
                </a:solidFill>
                <a:latin typeface="+mn-lt"/>
              </a:rPr>
              <a:t> </a:t>
            </a:r>
            <a:r>
              <a:rPr lang="en-US" sz="2200" b="0" dirty="0" err="1" smtClean="0">
                <a:solidFill>
                  <a:srgbClr val="165751"/>
                </a:solidFill>
                <a:latin typeface="+mn-lt"/>
              </a:rPr>
              <a:t>xử</a:t>
            </a:r>
            <a:r>
              <a:rPr lang="en-US" sz="2200" b="0" dirty="0" smtClean="0">
                <a:solidFill>
                  <a:srgbClr val="165751"/>
                </a:solidFill>
                <a:latin typeface="+mn-lt"/>
              </a:rPr>
              <a:t> </a:t>
            </a:r>
            <a:r>
              <a:rPr lang="en-US" sz="2200" b="0" dirty="0" err="1" smtClean="0">
                <a:solidFill>
                  <a:srgbClr val="165751"/>
                </a:solidFill>
                <a:latin typeface="+mn-lt"/>
              </a:rPr>
              <a:t>phạt</a:t>
            </a:r>
            <a:endParaRPr lang="vi-VN" sz="2200" b="0" dirty="0">
              <a:solidFill>
                <a:srgbClr val="165751"/>
              </a:solidFill>
              <a:latin typeface="+mn-lt"/>
            </a:endParaRPr>
          </a:p>
        </p:txBody>
      </p:sp>
    </p:spTree>
    <p:extLst>
      <p:ext uri="{BB962C8B-B14F-4D97-AF65-F5344CB8AC3E}">
        <p14:creationId xmlns:p14="http://schemas.microsoft.com/office/powerpoint/2010/main" val="333252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THỜI HẠN RA QUYẾT ĐỊNH XỬ PHẠT</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50</a:t>
            </a:fld>
            <a:endParaRPr/>
          </a:p>
        </p:txBody>
      </p:sp>
      <p:sp>
        <p:nvSpPr>
          <p:cNvPr id="5" name="Google Shape;419;p37"/>
          <p:cNvSpPr txBox="1">
            <a:spLocks/>
          </p:cNvSpPr>
          <p:nvPr/>
        </p:nvSpPr>
        <p:spPr>
          <a:xfrm>
            <a:off x="3886200" y="8191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1200"/>
              </a:spcAft>
              <a:buFont typeface="Nixie One"/>
              <a:buBlip>
                <a:blip r:embed="rId3"/>
              </a:buBlip>
            </a:pPr>
            <a:r>
              <a:rPr lang="en-US" sz="2200" b="0" dirty="0" err="1" smtClean="0">
                <a:solidFill>
                  <a:srgbClr val="165751"/>
                </a:solidFill>
                <a:latin typeface="+mn-lt"/>
              </a:rPr>
              <a:t>Trong</a:t>
            </a:r>
            <a:r>
              <a:rPr lang="en-US" sz="2200" b="0" dirty="0" smtClean="0">
                <a:solidFill>
                  <a:srgbClr val="165751"/>
                </a:solidFill>
                <a:latin typeface="+mn-lt"/>
              </a:rPr>
              <a:t> </a:t>
            </a:r>
            <a:r>
              <a:rPr lang="en-US" sz="2200" b="0" dirty="0" err="1" smtClean="0">
                <a:solidFill>
                  <a:srgbClr val="165751"/>
                </a:solidFill>
                <a:latin typeface="+mn-lt"/>
              </a:rPr>
              <a:t>thời</a:t>
            </a:r>
            <a:r>
              <a:rPr lang="en-US" sz="2200" b="0" dirty="0" smtClean="0">
                <a:solidFill>
                  <a:srgbClr val="165751"/>
                </a:solidFill>
                <a:latin typeface="+mn-lt"/>
              </a:rPr>
              <a:t> </a:t>
            </a:r>
            <a:r>
              <a:rPr lang="en-US" sz="2200" b="0" dirty="0" err="1" smtClean="0">
                <a:solidFill>
                  <a:srgbClr val="165751"/>
                </a:solidFill>
                <a:latin typeface="+mn-lt"/>
              </a:rPr>
              <a:t>hạn</a:t>
            </a:r>
            <a:r>
              <a:rPr lang="en-US" sz="2200" b="0" dirty="0" smtClean="0">
                <a:solidFill>
                  <a:srgbClr val="165751"/>
                </a:solidFill>
                <a:latin typeface="+mn-lt"/>
              </a:rPr>
              <a:t> 07 </a:t>
            </a:r>
            <a:r>
              <a:rPr lang="en-US" sz="2200" b="0" dirty="0" err="1" smtClean="0">
                <a:solidFill>
                  <a:srgbClr val="165751"/>
                </a:solidFill>
                <a:latin typeface="+mn-lt"/>
              </a:rPr>
              <a:t>ngày</a:t>
            </a:r>
            <a:r>
              <a:rPr lang="en-US" sz="2200" b="0" dirty="0" smtClean="0">
                <a:solidFill>
                  <a:srgbClr val="165751"/>
                </a:solidFill>
                <a:latin typeface="+mn-lt"/>
              </a:rPr>
              <a:t>, </a:t>
            </a:r>
            <a:r>
              <a:rPr lang="en-US" sz="2200" b="0" dirty="0" err="1" smtClean="0">
                <a:solidFill>
                  <a:srgbClr val="165751"/>
                </a:solidFill>
                <a:latin typeface="+mn-lt"/>
              </a:rPr>
              <a:t>kể</a:t>
            </a:r>
            <a:r>
              <a:rPr lang="en-US" sz="2200" b="0" dirty="0" smtClean="0">
                <a:solidFill>
                  <a:srgbClr val="165751"/>
                </a:solidFill>
                <a:latin typeface="+mn-lt"/>
              </a:rPr>
              <a:t> </a:t>
            </a:r>
            <a:r>
              <a:rPr lang="en-US" sz="2200" b="0" dirty="0" err="1" smtClean="0">
                <a:solidFill>
                  <a:srgbClr val="165751"/>
                </a:solidFill>
                <a:latin typeface="+mn-lt"/>
              </a:rPr>
              <a:t>từ</a:t>
            </a:r>
            <a:r>
              <a:rPr lang="en-US" sz="2200" b="0" dirty="0" smtClean="0">
                <a:solidFill>
                  <a:srgbClr val="165751"/>
                </a:solidFill>
                <a:latin typeface="+mn-lt"/>
              </a:rPr>
              <a:t> </a:t>
            </a:r>
            <a:r>
              <a:rPr lang="en-US" sz="2200" b="0" dirty="0" err="1" smtClean="0">
                <a:solidFill>
                  <a:srgbClr val="165751"/>
                </a:solidFill>
                <a:latin typeface="+mn-lt"/>
              </a:rPr>
              <a:t>ngày</a:t>
            </a:r>
            <a:r>
              <a:rPr lang="en-US" sz="2200" b="0" dirty="0" smtClean="0">
                <a:solidFill>
                  <a:srgbClr val="165751"/>
                </a:solidFill>
                <a:latin typeface="+mn-lt"/>
              </a:rPr>
              <a:t> </a:t>
            </a:r>
            <a:r>
              <a:rPr lang="en-US" sz="2200" b="0" dirty="0" err="1" smtClean="0">
                <a:solidFill>
                  <a:srgbClr val="165751"/>
                </a:solidFill>
                <a:latin typeface="+mn-lt"/>
              </a:rPr>
              <a:t>lập</a:t>
            </a:r>
            <a:r>
              <a:rPr lang="en-US" sz="2200" b="0" dirty="0" smtClean="0">
                <a:solidFill>
                  <a:srgbClr val="165751"/>
                </a:solidFill>
                <a:latin typeface="+mn-lt"/>
              </a:rPr>
              <a:t> </a:t>
            </a:r>
            <a:r>
              <a:rPr lang="en-US" sz="2200" b="0" dirty="0" err="1" smtClean="0">
                <a:solidFill>
                  <a:srgbClr val="165751"/>
                </a:solidFill>
                <a:latin typeface="+mn-lt"/>
              </a:rPr>
              <a:t>biên</a:t>
            </a:r>
            <a:r>
              <a:rPr lang="en-US" sz="2200" b="0" dirty="0" smtClean="0">
                <a:solidFill>
                  <a:srgbClr val="165751"/>
                </a:solidFill>
                <a:latin typeface="+mn-lt"/>
              </a:rPr>
              <a:t> </a:t>
            </a:r>
            <a:r>
              <a:rPr lang="en-US" sz="2200" b="0" dirty="0" err="1" smtClean="0">
                <a:solidFill>
                  <a:srgbClr val="165751"/>
                </a:solidFill>
                <a:latin typeface="+mn-lt"/>
              </a:rPr>
              <a:t>bản</a:t>
            </a:r>
            <a:r>
              <a:rPr lang="en-US" sz="2200" b="0" dirty="0" smtClean="0">
                <a:solidFill>
                  <a:srgbClr val="165751"/>
                </a:solidFill>
                <a:latin typeface="+mn-lt"/>
              </a:rPr>
              <a:t> VPHC</a:t>
            </a:r>
          </a:p>
          <a:p>
            <a:pPr marL="285750" indent="-285750">
              <a:spcBef>
                <a:spcPts val="1200"/>
              </a:spcBef>
              <a:spcAft>
                <a:spcPts val="1200"/>
              </a:spcAft>
              <a:buFont typeface="Nixie One"/>
              <a:buBlip>
                <a:blip r:embed="rId3"/>
              </a:buBlip>
            </a:pPr>
            <a:r>
              <a:rPr lang="en-US" sz="2200" b="0" dirty="0" err="1" smtClean="0">
                <a:solidFill>
                  <a:srgbClr val="165751"/>
                </a:solidFill>
                <a:latin typeface="+mn-lt"/>
              </a:rPr>
              <a:t>Có</a:t>
            </a:r>
            <a:r>
              <a:rPr lang="en-US" sz="2200" b="0" dirty="0" smtClean="0">
                <a:solidFill>
                  <a:srgbClr val="165751"/>
                </a:solidFill>
                <a:latin typeface="+mn-lt"/>
              </a:rPr>
              <a:t> </a:t>
            </a:r>
            <a:r>
              <a:rPr lang="en-US" sz="2200" b="0" dirty="0" err="1" smtClean="0">
                <a:solidFill>
                  <a:srgbClr val="165751"/>
                </a:solidFill>
                <a:latin typeface="+mn-lt"/>
              </a:rPr>
              <a:t>tình</a:t>
            </a:r>
            <a:r>
              <a:rPr lang="en-US" sz="2200" b="0" dirty="0" smtClean="0">
                <a:solidFill>
                  <a:srgbClr val="165751"/>
                </a:solidFill>
                <a:latin typeface="+mn-lt"/>
              </a:rPr>
              <a:t> </a:t>
            </a:r>
            <a:r>
              <a:rPr lang="en-US" sz="2200" b="0" dirty="0" err="1" smtClean="0">
                <a:solidFill>
                  <a:srgbClr val="165751"/>
                </a:solidFill>
                <a:latin typeface="+mn-lt"/>
              </a:rPr>
              <a:t>tiết</a:t>
            </a:r>
            <a:r>
              <a:rPr lang="en-US" sz="2200" b="0" dirty="0" smtClean="0">
                <a:solidFill>
                  <a:srgbClr val="165751"/>
                </a:solidFill>
                <a:latin typeface="+mn-lt"/>
              </a:rPr>
              <a:t> </a:t>
            </a:r>
            <a:r>
              <a:rPr lang="en-US" sz="2200" b="0" dirty="0" err="1" smtClean="0">
                <a:solidFill>
                  <a:srgbClr val="165751"/>
                </a:solidFill>
                <a:latin typeface="+mn-lt"/>
              </a:rPr>
              <a:t>phức</a:t>
            </a:r>
            <a:r>
              <a:rPr lang="en-US" sz="2200" b="0" dirty="0" smtClean="0">
                <a:solidFill>
                  <a:srgbClr val="165751"/>
                </a:solidFill>
                <a:latin typeface="+mn-lt"/>
              </a:rPr>
              <a:t> </a:t>
            </a:r>
            <a:r>
              <a:rPr lang="en-US" sz="2200" b="0" dirty="0" err="1" smtClean="0">
                <a:solidFill>
                  <a:srgbClr val="165751"/>
                </a:solidFill>
                <a:latin typeface="+mn-lt"/>
              </a:rPr>
              <a:t>tạp</a:t>
            </a:r>
            <a:r>
              <a:rPr lang="en-US" sz="2200" b="0" dirty="0" smtClean="0">
                <a:solidFill>
                  <a:srgbClr val="165751"/>
                </a:solidFill>
                <a:latin typeface="+mn-lt"/>
              </a:rPr>
              <a:t> </a:t>
            </a:r>
            <a:r>
              <a:rPr lang="en-US" sz="2200" b="0" dirty="0" err="1" smtClean="0">
                <a:solidFill>
                  <a:srgbClr val="165751"/>
                </a:solidFill>
                <a:latin typeface="+mn-lt"/>
              </a:rPr>
              <a:t>mà</a:t>
            </a:r>
            <a:r>
              <a:rPr lang="en-US" sz="2200" b="0" dirty="0" smtClean="0">
                <a:solidFill>
                  <a:srgbClr val="165751"/>
                </a:solidFill>
                <a:latin typeface="+mn-lt"/>
              </a:rPr>
              <a:t> </a:t>
            </a:r>
            <a:r>
              <a:rPr lang="en-US" sz="2200" b="0" dirty="0" err="1" smtClean="0">
                <a:solidFill>
                  <a:srgbClr val="165751"/>
                </a:solidFill>
                <a:latin typeface="+mn-lt"/>
              </a:rPr>
              <a:t>không</a:t>
            </a:r>
            <a:r>
              <a:rPr lang="en-US" sz="2200" b="0" dirty="0" smtClean="0">
                <a:solidFill>
                  <a:srgbClr val="165751"/>
                </a:solidFill>
                <a:latin typeface="+mn-lt"/>
              </a:rPr>
              <a:t> </a:t>
            </a:r>
            <a:r>
              <a:rPr lang="en-US" sz="2200" b="0" dirty="0" err="1" smtClean="0">
                <a:solidFill>
                  <a:srgbClr val="165751"/>
                </a:solidFill>
                <a:latin typeface="+mn-lt"/>
              </a:rPr>
              <a:t>thuộc</a:t>
            </a:r>
            <a:r>
              <a:rPr lang="en-US" sz="2200" b="0" dirty="0" smtClean="0">
                <a:solidFill>
                  <a:srgbClr val="165751"/>
                </a:solidFill>
                <a:latin typeface="+mn-lt"/>
              </a:rPr>
              <a:t> </a:t>
            </a:r>
            <a:r>
              <a:rPr lang="en-US" sz="2200" b="0" dirty="0" err="1" smtClean="0">
                <a:solidFill>
                  <a:srgbClr val="165751"/>
                </a:solidFill>
                <a:latin typeface="+mn-lt"/>
              </a:rPr>
              <a:t>trường</a:t>
            </a:r>
            <a:r>
              <a:rPr lang="en-US" sz="2200" b="0" dirty="0" smtClean="0">
                <a:solidFill>
                  <a:srgbClr val="165751"/>
                </a:solidFill>
                <a:latin typeface="+mn-lt"/>
              </a:rPr>
              <a:t> </a:t>
            </a:r>
            <a:r>
              <a:rPr lang="en-US" sz="2200" b="0" dirty="0" err="1" smtClean="0">
                <a:solidFill>
                  <a:srgbClr val="165751"/>
                </a:solidFill>
                <a:latin typeface="+mn-lt"/>
              </a:rPr>
              <a:t>hợp</a:t>
            </a:r>
            <a:r>
              <a:rPr lang="en-US" sz="2200" b="0" dirty="0" smtClean="0">
                <a:solidFill>
                  <a:srgbClr val="165751"/>
                </a:solidFill>
                <a:latin typeface="+mn-lt"/>
              </a:rPr>
              <a:t> </a:t>
            </a:r>
            <a:r>
              <a:rPr lang="en-US" sz="2200" b="0" dirty="0" err="1" smtClean="0">
                <a:solidFill>
                  <a:srgbClr val="165751"/>
                </a:solidFill>
                <a:latin typeface="+mn-lt"/>
              </a:rPr>
              <a:t>giải</a:t>
            </a:r>
            <a:r>
              <a:rPr lang="en-US" sz="2200" b="0" dirty="0" smtClean="0">
                <a:solidFill>
                  <a:srgbClr val="165751"/>
                </a:solidFill>
                <a:latin typeface="+mn-lt"/>
              </a:rPr>
              <a:t> </a:t>
            </a:r>
            <a:r>
              <a:rPr lang="en-US" sz="2200" b="0" dirty="0" err="1" smtClean="0">
                <a:solidFill>
                  <a:srgbClr val="165751"/>
                </a:solidFill>
                <a:latin typeface="+mn-lt"/>
              </a:rPr>
              <a:t>trình</a:t>
            </a:r>
            <a:r>
              <a:rPr lang="en-US" sz="2200" b="0" dirty="0" smtClean="0">
                <a:solidFill>
                  <a:srgbClr val="165751"/>
                </a:solidFill>
                <a:latin typeface="+mn-lt"/>
              </a:rPr>
              <a:t>: 30 </a:t>
            </a:r>
            <a:r>
              <a:rPr lang="en-US" sz="2200" b="0" dirty="0" err="1" smtClean="0">
                <a:solidFill>
                  <a:srgbClr val="165751"/>
                </a:solidFill>
                <a:latin typeface="+mn-lt"/>
              </a:rPr>
              <a:t>ngày</a:t>
            </a:r>
            <a:endParaRPr lang="en-US" sz="2200" b="0" dirty="0" smtClean="0">
              <a:solidFill>
                <a:srgbClr val="165751"/>
              </a:solidFill>
              <a:latin typeface="+mn-lt"/>
            </a:endParaRPr>
          </a:p>
          <a:p>
            <a:pPr marL="285750" indent="-285750">
              <a:spcBef>
                <a:spcPts val="1200"/>
              </a:spcBef>
              <a:spcAft>
                <a:spcPts val="1200"/>
              </a:spcAft>
              <a:buFont typeface="Nixie One"/>
              <a:buBlip>
                <a:blip r:embed="rId3"/>
              </a:buBlip>
            </a:pPr>
            <a:r>
              <a:rPr lang="en-US" sz="2200" b="0" dirty="0" err="1" smtClean="0">
                <a:solidFill>
                  <a:srgbClr val="165751"/>
                </a:solidFill>
                <a:latin typeface="+mn-lt"/>
              </a:rPr>
              <a:t>Đặc</a:t>
            </a:r>
            <a:r>
              <a:rPr lang="en-US" sz="2200" b="0" dirty="0" smtClean="0">
                <a:solidFill>
                  <a:srgbClr val="165751"/>
                </a:solidFill>
                <a:latin typeface="+mn-lt"/>
              </a:rPr>
              <a:t> </a:t>
            </a:r>
            <a:r>
              <a:rPr lang="en-US" sz="2200" b="0" dirty="0" err="1" smtClean="0">
                <a:solidFill>
                  <a:srgbClr val="165751"/>
                </a:solidFill>
                <a:latin typeface="+mn-lt"/>
              </a:rPr>
              <a:t>biệt</a:t>
            </a:r>
            <a:r>
              <a:rPr lang="en-US" sz="2200" b="0" dirty="0" smtClean="0">
                <a:solidFill>
                  <a:srgbClr val="165751"/>
                </a:solidFill>
                <a:latin typeface="+mn-lt"/>
              </a:rPr>
              <a:t> </a:t>
            </a:r>
            <a:r>
              <a:rPr lang="en-US" sz="2200" b="0" dirty="0" err="1" smtClean="0">
                <a:solidFill>
                  <a:srgbClr val="165751"/>
                </a:solidFill>
                <a:latin typeface="+mn-lt"/>
              </a:rPr>
              <a:t>nghiêm</a:t>
            </a:r>
            <a:r>
              <a:rPr lang="en-US" sz="2200" b="0" dirty="0" smtClean="0">
                <a:solidFill>
                  <a:srgbClr val="165751"/>
                </a:solidFill>
                <a:latin typeface="+mn-lt"/>
              </a:rPr>
              <a:t> </a:t>
            </a:r>
            <a:r>
              <a:rPr lang="en-US" sz="2200" b="0" dirty="0" err="1" smtClean="0">
                <a:solidFill>
                  <a:srgbClr val="165751"/>
                </a:solidFill>
                <a:latin typeface="+mn-lt"/>
              </a:rPr>
              <a:t>trọng</a:t>
            </a:r>
            <a:r>
              <a:rPr lang="en-US" sz="2200" b="0" dirty="0" smtClean="0">
                <a:solidFill>
                  <a:srgbClr val="165751"/>
                </a:solidFill>
                <a:latin typeface="+mn-lt"/>
              </a:rPr>
              <a:t>, </a:t>
            </a:r>
            <a:r>
              <a:rPr lang="en-US" sz="2200" b="0" dirty="0" err="1" smtClean="0">
                <a:solidFill>
                  <a:srgbClr val="165751"/>
                </a:solidFill>
                <a:latin typeface="+mn-lt"/>
              </a:rPr>
              <a:t>phức</a:t>
            </a:r>
            <a:r>
              <a:rPr lang="en-US" sz="2200" b="0" dirty="0" smtClean="0">
                <a:solidFill>
                  <a:srgbClr val="165751"/>
                </a:solidFill>
                <a:latin typeface="+mn-lt"/>
              </a:rPr>
              <a:t> </a:t>
            </a:r>
            <a:r>
              <a:rPr lang="en-US" sz="2200" b="0" dirty="0" err="1" smtClean="0">
                <a:solidFill>
                  <a:srgbClr val="165751"/>
                </a:solidFill>
                <a:latin typeface="+mn-lt"/>
              </a:rPr>
              <a:t>tạp</a:t>
            </a:r>
            <a:r>
              <a:rPr lang="en-US" sz="2200" b="0" dirty="0" smtClean="0">
                <a:solidFill>
                  <a:srgbClr val="165751"/>
                </a:solidFill>
                <a:latin typeface="+mn-lt"/>
              </a:rPr>
              <a:t>: </a:t>
            </a:r>
            <a:r>
              <a:rPr lang="en-US" sz="2200" b="0" dirty="0" err="1" smtClean="0">
                <a:solidFill>
                  <a:srgbClr val="165751"/>
                </a:solidFill>
                <a:latin typeface="+mn-lt"/>
              </a:rPr>
              <a:t>được</a:t>
            </a:r>
            <a:r>
              <a:rPr lang="en-US" sz="2200" b="0" dirty="0" smtClean="0">
                <a:solidFill>
                  <a:srgbClr val="165751"/>
                </a:solidFill>
                <a:latin typeface="+mn-lt"/>
              </a:rPr>
              <a:t> </a:t>
            </a:r>
            <a:r>
              <a:rPr lang="en-US" sz="2200" b="0" dirty="0" err="1" smtClean="0">
                <a:solidFill>
                  <a:srgbClr val="165751"/>
                </a:solidFill>
                <a:latin typeface="+mn-lt"/>
              </a:rPr>
              <a:t>gia</a:t>
            </a:r>
            <a:r>
              <a:rPr lang="en-US" sz="2200" b="0" dirty="0" smtClean="0">
                <a:solidFill>
                  <a:srgbClr val="165751"/>
                </a:solidFill>
                <a:latin typeface="+mn-lt"/>
              </a:rPr>
              <a:t> </a:t>
            </a:r>
            <a:r>
              <a:rPr lang="en-US" sz="2200" b="0" dirty="0" err="1" smtClean="0">
                <a:solidFill>
                  <a:srgbClr val="165751"/>
                </a:solidFill>
                <a:latin typeface="+mn-lt"/>
              </a:rPr>
              <a:t>hạn</a:t>
            </a:r>
            <a:r>
              <a:rPr lang="en-US" sz="2200" b="0" dirty="0" smtClean="0">
                <a:solidFill>
                  <a:srgbClr val="165751"/>
                </a:solidFill>
                <a:latin typeface="+mn-lt"/>
              </a:rPr>
              <a:t>, </a:t>
            </a:r>
            <a:r>
              <a:rPr lang="en-US" sz="2200" b="0" dirty="0" err="1" smtClean="0">
                <a:solidFill>
                  <a:srgbClr val="165751"/>
                </a:solidFill>
                <a:latin typeface="+mn-lt"/>
              </a:rPr>
              <a:t>không</a:t>
            </a:r>
            <a:r>
              <a:rPr lang="en-US" sz="2200" b="0" dirty="0" smtClean="0">
                <a:solidFill>
                  <a:srgbClr val="165751"/>
                </a:solidFill>
                <a:latin typeface="+mn-lt"/>
              </a:rPr>
              <a:t> </a:t>
            </a:r>
            <a:r>
              <a:rPr lang="en-US" sz="2200" b="0" dirty="0" err="1" smtClean="0">
                <a:solidFill>
                  <a:srgbClr val="165751"/>
                </a:solidFill>
                <a:latin typeface="+mn-lt"/>
              </a:rPr>
              <a:t>quá</a:t>
            </a:r>
            <a:r>
              <a:rPr lang="en-US" sz="2200" b="0" dirty="0" smtClean="0">
                <a:solidFill>
                  <a:srgbClr val="165751"/>
                </a:solidFill>
                <a:latin typeface="+mn-lt"/>
              </a:rPr>
              <a:t> 30 </a:t>
            </a:r>
            <a:r>
              <a:rPr lang="en-US" sz="2200" b="0" dirty="0" err="1" smtClean="0">
                <a:solidFill>
                  <a:srgbClr val="165751"/>
                </a:solidFill>
                <a:latin typeface="+mn-lt"/>
              </a:rPr>
              <a:t>ngày</a:t>
            </a:r>
            <a:endParaRPr lang="vi-VN" sz="2200" b="0" dirty="0">
              <a:solidFill>
                <a:srgbClr val="165751"/>
              </a:solidFill>
              <a:latin typeface="+mn-lt"/>
            </a:endParaRPr>
          </a:p>
        </p:txBody>
      </p:sp>
    </p:spTree>
    <p:extLst>
      <p:ext uri="{BB962C8B-B14F-4D97-AF65-F5344CB8AC3E}">
        <p14:creationId xmlns:p14="http://schemas.microsoft.com/office/powerpoint/2010/main" val="74829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HOÃN THI HÀNH QUYẾT ĐỊNH PHẠT TIỀN</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51</a:t>
            </a:fld>
            <a:endParaRPr/>
          </a:p>
        </p:txBody>
      </p:sp>
      <p:sp>
        <p:nvSpPr>
          <p:cNvPr id="5" name="Google Shape;419;p37"/>
          <p:cNvSpPr txBox="1">
            <a:spLocks/>
          </p:cNvSpPr>
          <p:nvPr/>
        </p:nvSpPr>
        <p:spPr>
          <a:xfrm>
            <a:off x="3889332" y="9715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1200"/>
              </a:spcBef>
              <a:spcAft>
                <a:spcPts val="1200"/>
              </a:spcAft>
              <a:buFont typeface="Nixie One"/>
              <a:buBlip>
                <a:blip r:embed="rId3"/>
              </a:buBlip>
            </a:pPr>
            <a:r>
              <a:rPr lang="en-US" sz="2300" b="0" dirty="0" err="1" smtClean="0">
                <a:solidFill>
                  <a:srgbClr val="165751"/>
                </a:solidFill>
                <a:latin typeface="+mn-lt"/>
              </a:rPr>
              <a:t>Cá</a:t>
            </a:r>
            <a:r>
              <a:rPr lang="en-US" sz="2300" b="0" dirty="0" smtClean="0">
                <a:solidFill>
                  <a:srgbClr val="165751"/>
                </a:solidFill>
                <a:latin typeface="+mn-lt"/>
              </a:rPr>
              <a:t> </a:t>
            </a:r>
            <a:r>
              <a:rPr lang="en-US" sz="2300" b="0" dirty="0" err="1" smtClean="0">
                <a:solidFill>
                  <a:srgbClr val="165751"/>
                </a:solidFill>
                <a:latin typeface="+mn-lt"/>
              </a:rPr>
              <a:t>nhân</a:t>
            </a:r>
            <a:r>
              <a:rPr lang="en-US" sz="2300" b="0" dirty="0" smtClean="0">
                <a:solidFill>
                  <a:srgbClr val="165751"/>
                </a:solidFill>
                <a:latin typeface="+mn-lt"/>
              </a:rPr>
              <a:t> </a:t>
            </a:r>
            <a:r>
              <a:rPr lang="en-US" sz="2300" b="0" dirty="0" err="1" smtClean="0">
                <a:solidFill>
                  <a:srgbClr val="165751"/>
                </a:solidFill>
                <a:latin typeface="+mn-lt"/>
              </a:rPr>
              <a:t>bị</a:t>
            </a:r>
            <a:r>
              <a:rPr lang="en-US" sz="2300" b="0" dirty="0" smtClean="0">
                <a:solidFill>
                  <a:srgbClr val="165751"/>
                </a:solidFill>
                <a:latin typeface="+mn-lt"/>
              </a:rPr>
              <a:t> </a:t>
            </a:r>
            <a:r>
              <a:rPr lang="en-US" sz="2300" b="0" dirty="0" err="1" smtClean="0">
                <a:solidFill>
                  <a:srgbClr val="165751"/>
                </a:solidFill>
                <a:latin typeface="+mn-lt"/>
              </a:rPr>
              <a:t>phạt</a:t>
            </a:r>
            <a:r>
              <a:rPr lang="en-US" sz="2300" b="0" dirty="0" smtClean="0">
                <a:solidFill>
                  <a:srgbClr val="165751"/>
                </a:solidFill>
                <a:latin typeface="+mn-lt"/>
              </a:rPr>
              <a:t> </a:t>
            </a:r>
            <a:r>
              <a:rPr lang="en-US" sz="2300" b="0" dirty="0" err="1" smtClean="0">
                <a:solidFill>
                  <a:srgbClr val="165751"/>
                </a:solidFill>
                <a:latin typeface="+mn-lt"/>
              </a:rPr>
              <a:t>từ</a:t>
            </a:r>
            <a:r>
              <a:rPr lang="en-US" sz="2300" b="0" dirty="0" smtClean="0">
                <a:solidFill>
                  <a:srgbClr val="165751"/>
                </a:solidFill>
                <a:latin typeface="+mn-lt"/>
              </a:rPr>
              <a:t> 3 </a:t>
            </a:r>
            <a:r>
              <a:rPr lang="en-US" sz="2300" b="0" dirty="0" err="1" smtClean="0">
                <a:solidFill>
                  <a:srgbClr val="165751"/>
                </a:solidFill>
                <a:latin typeface="+mn-lt"/>
              </a:rPr>
              <a:t>triệu</a:t>
            </a:r>
            <a:r>
              <a:rPr lang="en-US" sz="2300" b="0" dirty="0" smtClean="0">
                <a:solidFill>
                  <a:srgbClr val="165751"/>
                </a:solidFill>
                <a:latin typeface="+mn-lt"/>
              </a:rPr>
              <a:t> </a:t>
            </a:r>
            <a:r>
              <a:rPr lang="en-US" sz="2300" b="0" dirty="0" err="1" smtClean="0">
                <a:solidFill>
                  <a:srgbClr val="165751"/>
                </a:solidFill>
                <a:latin typeface="+mn-lt"/>
              </a:rPr>
              <a:t>trở</a:t>
            </a:r>
            <a:r>
              <a:rPr lang="en-US" sz="2300" b="0" dirty="0" smtClean="0">
                <a:solidFill>
                  <a:srgbClr val="165751"/>
                </a:solidFill>
                <a:latin typeface="+mn-lt"/>
              </a:rPr>
              <a:t> </a:t>
            </a:r>
            <a:r>
              <a:rPr lang="en-US" sz="2300" b="0" dirty="0" err="1" smtClean="0">
                <a:solidFill>
                  <a:srgbClr val="165751"/>
                </a:solidFill>
                <a:latin typeface="+mn-lt"/>
              </a:rPr>
              <a:t>lên</a:t>
            </a:r>
            <a:r>
              <a:rPr lang="en-US" sz="2300" b="0" dirty="0" smtClean="0">
                <a:solidFill>
                  <a:srgbClr val="165751"/>
                </a:solidFill>
                <a:latin typeface="+mn-lt"/>
              </a:rPr>
              <a:t>, </a:t>
            </a:r>
            <a:r>
              <a:rPr lang="en-US" sz="2300" b="0" dirty="0" err="1" smtClean="0">
                <a:solidFill>
                  <a:srgbClr val="165751"/>
                </a:solidFill>
                <a:latin typeface="+mn-lt"/>
              </a:rPr>
              <a:t>có</a:t>
            </a:r>
            <a:r>
              <a:rPr lang="en-US" sz="2300" b="0" dirty="0" smtClean="0">
                <a:solidFill>
                  <a:srgbClr val="165751"/>
                </a:solidFill>
                <a:latin typeface="+mn-lt"/>
              </a:rPr>
              <a:t> </a:t>
            </a:r>
            <a:r>
              <a:rPr lang="en-US" sz="2300" b="0" dirty="0" err="1" smtClean="0">
                <a:solidFill>
                  <a:srgbClr val="165751"/>
                </a:solidFill>
                <a:latin typeface="+mn-lt"/>
              </a:rPr>
              <a:t>đơn</a:t>
            </a:r>
            <a:r>
              <a:rPr lang="en-US" sz="2300" b="0" dirty="0" smtClean="0">
                <a:solidFill>
                  <a:srgbClr val="165751"/>
                </a:solidFill>
                <a:latin typeface="+mn-lt"/>
              </a:rPr>
              <a:t> </a:t>
            </a:r>
            <a:r>
              <a:rPr lang="en-US" sz="2300" b="0" dirty="0" err="1" smtClean="0">
                <a:solidFill>
                  <a:srgbClr val="165751"/>
                </a:solidFill>
                <a:latin typeface="+mn-lt"/>
              </a:rPr>
              <a:t>đề</a:t>
            </a:r>
            <a:r>
              <a:rPr lang="en-US" sz="2300" b="0" dirty="0" smtClean="0">
                <a:solidFill>
                  <a:srgbClr val="165751"/>
                </a:solidFill>
                <a:latin typeface="+mn-lt"/>
              </a:rPr>
              <a:t> </a:t>
            </a:r>
            <a:r>
              <a:rPr lang="en-US" sz="2300" b="0" dirty="0" err="1" smtClean="0">
                <a:solidFill>
                  <a:srgbClr val="165751"/>
                </a:solidFill>
                <a:latin typeface="+mn-lt"/>
              </a:rPr>
              <a:t>nghị</a:t>
            </a:r>
            <a:endParaRPr lang="en-US" sz="2300" b="0" dirty="0" smtClean="0">
              <a:solidFill>
                <a:srgbClr val="165751"/>
              </a:solidFill>
              <a:latin typeface="+mn-lt"/>
            </a:endParaRPr>
          </a:p>
          <a:p>
            <a:pPr marL="285750" indent="-285750">
              <a:spcBef>
                <a:spcPts val="1200"/>
              </a:spcBef>
              <a:spcAft>
                <a:spcPts val="1200"/>
              </a:spcAft>
              <a:buFont typeface="Nixie One"/>
              <a:buBlip>
                <a:blip r:embed="rId3"/>
              </a:buBlip>
            </a:pPr>
            <a:r>
              <a:rPr lang="en-US" sz="2300" b="0" dirty="0" err="1" smtClean="0">
                <a:solidFill>
                  <a:srgbClr val="165751"/>
                </a:solidFill>
                <a:latin typeface="+mn-lt"/>
              </a:rPr>
              <a:t>Có</a:t>
            </a:r>
            <a:r>
              <a:rPr lang="en-US" sz="2300" b="0" dirty="0" smtClean="0">
                <a:solidFill>
                  <a:srgbClr val="165751"/>
                </a:solidFill>
                <a:latin typeface="+mn-lt"/>
              </a:rPr>
              <a:t> </a:t>
            </a:r>
            <a:r>
              <a:rPr lang="en-US" sz="2300" b="0" dirty="0" err="1" smtClean="0">
                <a:solidFill>
                  <a:srgbClr val="165751"/>
                </a:solidFill>
                <a:latin typeface="+mn-lt"/>
              </a:rPr>
              <a:t>xác</a:t>
            </a:r>
            <a:r>
              <a:rPr lang="en-US" sz="2300" b="0" dirty="0" smtClean="0">
                <a:solidFill>
                  <a:srgbClr val="165751"/>
                </a:solidFill>
                <a:latin typeface="+mn-lt"/>
              </a:rPr>
              <a:t> </a:t>
            </a:r>
            <a:r>
              <a:rPr lang="en-US" sz="2300" b="0" dirty="0" err="1" smtClean="0">
                <a:solidFill>
                  <a:srgbClr val="165751"/>
                </a:solidFill>
                <a:latin typeface="+mn-lt"/>
              </a:rPr>
              <a:t>nhận</a:t>
            </a:r>
            <a:r>
              <a:rPr lang="en-US" sz="2300" b="0" dirty="0" smtClean="0">
                <a:solidFill>
                  <a:srgbClr val="165751"/>
                </a:solidFill>
                <a:latin typeface="+mn-lt"/>
              </a:rPr>
              <a:t> </a:t>
            </a:r>
            <a:r>
              <a:rPr lang="en-US" sz="2300" b="0" dirty="0" err="1" smtClean="0">
                <a:solidFill>
                  <a:srgbClr val="165751"/>
                </a:solidFill>
                <a:latin typeface="+mn-lt"/>
              </a:rPr>
              <a:t>của</a:t>
            </a:r>
            <a:r>
              <a:rPr lang="en-US" sz="2300" b="0" dirty="0" smtClean="0">
                <a:solidFill>
                  <a:srgbClr val="165751"/>
                </a:solidFill>
                <a:latin typeface="+mn-lt"/>
              </a:rPr>
              <a:t> UBND </a:t>
            </a:r>
            <a:r>
              <a:rPr lang="en-US" sz="2300" b="0" dirty="0" err="1" smtClean="0">
                <a:solidFill>
                  <a:srgbClr val="165751"/>
                </a:solidFill>
                <a:latin typeface="+mn-lt"/>
              </a:rPr>
              <a:t>cấp</a:t>
            </a:r>
            <a:r>
              <a:rPr lang="en-US" sz="2300" b="0" dirty="0" smtClean="0">
                <a:solidFill>
                  <a:srgbClr val="165751"/>
                </a:solidFill>
                <a:latin typeface="+mn-lt"/>
              </a:rPr>
              <a:t> </a:t>
            </a:r>
            <a:r>
              <a:rPr lang="en-US" sz="2300" b="0" dirty="0" err="1" smtClean="0">
                <a:solidFill>
                  <a:srgbClr val="165751"/>
                </a:solidFill>
                <a:latin typeface="+mn-lt"/>
              </a:rPr>
              <a:t>xã</a:t>
            </a:r>
            <a:r>
              <a:rPr lang="en-US" sz="2300" b="0" dirty="0" smtClean="0">
                <a:solidFill>
                  <a:srgbClr val="165751"/>
                </a:solidFill>
                <a:latin typeface="+mn-lt"/>
              </a:rPr>
              <a:t> </a:t>
            </a:r>
            <a:r>
              <a:rPr lang="en-US" sz="2300" b="0" dirty="0" err="1" smtClean="0">
                <a:solidFill>
                  <a:srgbClr val="165751"/>
                </a:solidFill>
                <a:latin typeface="+mn-lt"/>
              </a:rPr>
              <a:t>hoặc</a:t>
            </a:r>
            <a:r>
              <a:rPr lang="en-US" sz="2300" b="0" dirty="0" smtClean="0">
                <a:solidFill>
                  <a:srgbClr val="165751"/>
                </a:solidFill>
                <a:latin typeface="+mn-lt"/>
              </a:rPr>
              <a:t> </a:t>
            </a:r>
            <a:r>
              <a:rPr lang="en-US" sz="2300" b="0" dirty="0" err="1" smtClean="0">
                <a:solidFill>
                  <a:srgbClr val="165751"/>
                </a:solidFill>
                <a:latin typeface="+mn-lt"/>
              </a:rPr>
              <a:t>cơ</a:t>
            </a:r>
            <a:r>
              <a:rPr lang="en-US" sz="2300" b="0" dirty="0" smtClean="0">
                <a:solidFill>
                  <a:srgbClr val="165751"/>
                </a:solidFill>
                <a:latin typeface="+mn-lt"/>
              </a:rPr>
              <a:t> </a:t>
            </a:r>
            <a:r>
              <a:rPr lang="en-US" sz="2300" b="0" dirty="0" err="1" smtClean="0">
                <a:solidFill>
                  <a:srgbClr val="165751"/>
                </a:solidFill>
                <a:latin typeface="+mn-lt"/>
              </a:rPr>
              <a:t>quan</a:t>
            </a:r>
            <a:r>
              <a:rPr lang="en-US" sz="2300" b="0" dirty="0" smtClean="0">
                <a:solidFill>
                  <a:srgbClr val="165751"/>
                </a:solidFill>
                <a:latin typeface="+mn-lt"/>
              </a:rPr>
              <a:t> </a:t>
            </a:r>
            <a:r>
              <a:rPr lang="en-US" sz="2300" b="0" dirty="0" err="1" smtClean="0">
                <a:solidFill>
                  <a:srgbClr val="165751"/>
                </a:solidFill>
                <a:latin typeface="+mn-lt"/>
              </a:rPr>
              <a:t>nơi</a:t>
            </a:r>
            <a:r>
              <a:rPr lang="en-US" sz="2300" b="0" dirty="0" smtClean="0">
                <a:solidFill>
                  <a:srgbClr val="165751"/>
                </a:solidFill>
                <a:latin typeface="+mn-lt"/>
              </a:rPr>
              <a:t> </a:t>
            </a:r>
            <a:r>
              <a:rPr lang="en-US" sz="2300" b="0" dirty="0" err="1" smtClean="0">
                <a:solidFill>
                  <a:srgbClr val="165751"/>
                </a:solidFill>
                <a:latin typeface="+mn-lt"/>
              </a:rPr>
              <a:t>người</a:t>
            </a:r>
            <a:r>
              <a:rPr lang="en-US" sz="2300" b="0" dirty="0" smtClean="0">
                <a:solidFill>
                  <a:srgbClr val="165751"/>
                </a:solidFill>
                <a:latin typeface="+mn-lt"/>
              </a:rPr>
              <a:t> </a:t>
            </a:r>
            <a:r>
              <a:rPr lang="en-US" sz="2300" b="0" dirty="0" err="1" smtClean="0">
                <a:solidFill>
                  <a:srgbClr val="165751"/>
                </a:solidFill>
                <a:latin typeface="+mn-lt"/>
              </a:rPr>
              <a:t>đó</a:t>
            </a:r>
            <a:r>
              <a:rPr lang="en-US" sz="2300" b="0" dirty="0" smtClean="0">
                <a:solidFill>
                  <a:srgbClr val="165751"/>
                </a:solidFill>
                <a:latin typeface="+mn-lt"/>
              </a:rPr>
              <a:t> </a:t>
            </a:r>
            <a:r>
              <a:rPr lang="en-US" sz="2300" b="0" dirty="0" err="1" smtClean="0">
                <a:solidFill>
                  <a:srgbClr val="165751"/>
                </a:solidFill>
                <a:latin typeface="+mn-lt"/>
              </a:rPr>
              <a:t>làm</a:t>
            </a:r>
            <a:r>
              <a:rPr lang="en-US" sz="2300" b="0" dirty="0" smtClean="0">
                <a:solidFill>
                  <a:srgbClr val="165751"/>
                </a:solidFill>
                <a:latin typeface="+mn-lt"/>
              </a:rPr>
              <a:t> </a:t>
            </a:r>
            <a:r>
              <a:rPr lang="en-US" sz="2300" b="0" dirty="0" err="1" smtClean="0">
                <a:solidFill>
                  <a:srgbClr val="165751"/>
                </a:solidFill>
                <a:latin typeface="+mn-lt"/>
              </a:rPr>
              <a:t>việc</a:t>
            </a:r>
            <a:endParaRPr lang="vi-VN" sz="2300" b="0" dirty="0">
              <a:solidFill>
                <a:srgbClr val="165751"/>
              </a:solidFill>
              <a:latin typeface="+mn-lt"/>
            </a:endParaRPr>
          </a:p>
        </p:txBody>
      </p:sp>
    </p:spTree>
    <p:extLst>
      <p:ext uri="{BB962C8B-B14F-4D97-AF65-F5344CB8AC3E}">
        <p14:creationId xmlns:p14="http://schemas.microsoft.com/office/powerpoint/2010/main" val="424438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GIẢM, MIỄN TIỀN PHẠT</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52</a:t>
            </a:fld>
            <a:endParaRPr/>
          </a:p>
        </p:txBody>
      </p:sp>
      <p:sp>
        <p:nvSpPr>
          <p:cNvPr id="5" name="Google Shape;419;p37"/>
          <p:cNvSpPr txBox="1">
            <a:spLocks/>
          </p:cNvSpPr>
          <p:nvPr/>
        </p:nvSpPr>
        <p:spPr>
          <a:xfrm>
            <a:off x="3889332" y="5905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600"/>
              </a:spcBef>
              <a:spcAft>
                <a:spcPts val="600"/>
              </a:spcAft>
              <a:buFont typeface="Nixie One"/>
              <a:buBlip>
                <a:blip r:embed="rId3"/>
              </a:buBlip>
            </a:pPr>
            <a:r>
              <a:rPr lang="en-US" sz="2000" b="0" dirty="0" err="1" smtClean="0">
                <a:solidFill>
                  <a:srgbClr val="165751"/>
                </a:solidFill>
                <a:latin typeface="+mn-lt"/>
              </a:rPr>
              <a:t>Cá</a:t>
            </a:r>
            <a:r>
              <a:rPr lang="en-US" sz="2000" b="0" dirty="0" smtClean="0">
                <a:solidFill>
                  <a:srgbClr val="165751"/>
                </a:solidFill>
                <a:latin typeface="+mn-lt"/>
              </a:rPr>
              <a:t> </a:t>
            </a:r>
            <a:r>
              <a:rPr lang="en-US" sz="2000" b="0" dirty="0" err="1" smtClean="0">
                <a:solidFill>
                  <a:srgbClr val="165751"/>
                </a:solidFill>
                <a:latin typeface="+mn-lt"/>
              </a:rPr>
              <a:t>nhân</a:t>
            </a:r>
            <a:r>
              <a:rPr lang="en-US" sz="2000" b="0" dirty="0" smtClean="0">
                <a:solidFill>
                  <a:srgbClr val="165751"/>
                </a:solidFill>
                <a:latin typeface="+mn-lt"/>
              </a:rPr>
              <a:t> </a:t>
            </a:r>
            <a:r>
              <a:rPr lang="en-US" sz="2000" b="0" dirty="0" err="1" smtClean="0">
                <a:solidFill>
                  <a:srgbClr val="165751"/>
                </a:solidFill>
                <a:latin typeface="+mn-lt"/>
              </a:rPr>
              <a:t>bị</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từ</a:t>
            </a:r>
            <a:r>
              <a:rPr lang="en-US" sz="2000" b="0" dirty="0" smtClean="0">
                <a:solidFill>
                  <a:srgbClr val="165751"/>
                </a:solidFill>
                <a:latin typeface="+mn-lt"/>
              </a:rPr>
              <a:t> 3 </a:t>
            </a:r>
            <a:r>
              <a:rPr lang="en-US" sz="2000" b="0" dirty="0" err="1" smtClean="0">
                <a:solidFill>
                  <a:srgbClr val="165751"/>
                </a:solidFill>
                <a:latin typeface="+mn-lt"/>
              </a:rPr>
              <a:t>triệu</a:t>
            </a:r>
            <a:r>
              <a:rPr lang="en-US" sz="2000" b="0" dirty="0" smtClean="0">
                <a:solidFill>
                  <a:srgbClr val="165751"/>
                </a:solidFill>
                <a:latin typeface="+mn-lt"/>
              </a:rPr>
              <a:t> </a:t>
            </a:r>
            <a:r>
              <a:rPr lang="en-US" sz="2000" b="0" dirty="0" err="1" smtClean="0">
                <a:solidFill>
                  <a:srgbClr val="165751"/>
                </a:solidFill>
                <a:latin typeface="+mn-lt"/>
              </a:rPr>
              <a:t>trở</a:t>
            </a:r>
            <a:r>
              <a:rPr lang="en-US" sz="2000" b="0" dirty="0" smtClean="0">
                <a:solidFill>
                  <a:srgbClr val="165751"/>
                </a:solidFill>
                <a:latin typeface="+mn-lt"/>
              </a:rPr>
              <a:t> </a:t>
            </a:r>
            <a:r>
              <a:rPr lang="en-US" sz="2000" b="0" dirty="0" err="1" smtClean="0">
                <a:solidFill>
                  <a:srgbClr val="165751"/>
                </a:solidFill>
                <a:latin typeface="+mn-lt"/>
              </a:rPr>
              <a:t>lên</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khả</a:t>
            </a:r>
            <a:r>
              <a:rPr lang="en-US" sz="2000" b="0" dirty="0" smtClean="0">
                <a:solidFill>
                  <a:srgbClr val="165751"/>
                </a:solidFill>
                <a:latin typeface="+mn-lt"/>
              </a:rPr>
              <a:t> </a:t>
            </a:r>
            <a:r>
              <a:rPr lang="en-US" sz="2000" b="0" dirty="0" err="1" smtClean="0">
                <a:solidFill>
                  <a:srgbClr val="165751"/>
                </a:solidFill>
                <a:latin typeface="+mn-lt"/>
              </a:rPr>
              <a:t>năng</a:t>
            </a:r>
            <a:r>
              <a:rPr lang="en-US" sz="2000" b="0" dirty="0" smtClean="0">
                <a:solidFill>
                  <a:srgbClr val="165751"/>
                </a:solidFill>
                <a:latin typeface="+mn-lt"/>
              </a:rPr>
              <a:t> </a:t>
            </a:r>
            <a:r>
              <a:rPr lang="en-US" sz="2000" b="0" dirty="0" err="1" smtClean="0">
                <a:solidFill>
                  <a:srgbClr val="165751"/>
                </a:solidFill>
                <a:latin typeface="+mn-lt"/>
              </a:rPr>
              <a:t>thi</a:t>
            </a:r>
            <a:r>
              <a:rPr lang="en-US" sz="2000" b="0" dirty="0" smtClean="0">
                <a:solidFill>
                  <a:srgbClr val="165751"/>
                </a:solidFill>
                <a:latin typeface="+mn-lt"/>
              </a:rPr>
              <a:t> </a:t>
            </a:r>
            <a:r>
              <a:rPr lang="en-US" sz="2000" b="0" dirty="0" err="1" smtClean="0">
                <a:solidFill>
                  <a:srgbClr val="165751"/>
                </a:solidFill>
                <a:latin typeface="+mn-lt"/>
              </a:rPr>
              <a:t>hành</a:t>
            </a:r>
            <a:r>
              <a:rPr lang="en-US" sz="2000" b="0" dirty="0" smtClean="0">
                <a:solidFill>
                  <a:srgbClr val="165751"/>
                </a:solidFill>
                <a:latin typeface="+mn-lt"/>
              </a:rPr>
              <a:t> </a:t>
            </a:r>
            <a:r>
              <a:rPr lang="en-US" sz="2000" b="0" dirty="0" err="1" smtClean="0">
                <a:solidFill>
                  <a:srgbClr val="165751"/>
                </a:solidFill>
                <a:latin typeface="+mn-lt"/>
              </a:rPr>
              <a:t>quyết</a:t>
            </a:r>
            <a:r>
              <a:rPr lang="en-US" sz="2000" b="0" dirty="0" smtClean="0">
                <a:solidFill>
                  <a:srgbClr val="165751"/>
                </a:solidFill>
                <a:latin typeface="+mn-lt"/>
              </a:rPr>
              <a:t> </a:t>
            </a:r>
            <a:r>
              <a:rPr lang="en-US" sz="2000" b="0" dirty="0" err="1" smtClean="0">
                <a:solidFill>
                  <a:srgbClr val="165751"/>
                </a:solidFill>
                <a:latin typeface="+mn-lt"/>
              </a:rPr>
              <a:t>định</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Phải</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đơn</a:t>
            </a:r>
            <a:r>
              <a:rPr lang="en-US" sz="2000" b="0" dirty="0" smtClean="0">
                <a:solidFill>
                  <a:srgbClr val="165751"/>
                </a:solidFill>
                <a:latin typeface="+mn-lt"/>
              </a:rPr>
              <a:t> </a:t>
            </a:r>
            <a:r>
              <a:rPr lang="en-US" sz="2000" b="0" dirty="0" err="1" smtClean="0">
                <a:solidFill>
                  <a:srgbClr val="165751"/>
                </a:solidFill>
                <a:latin typeface="+mn-lt"/>
              </a:rPr>
              <a:t>đề</a:t>
            </a:r>
            <a:r>
              <a:rPr lang="en-US" sz="2000" b="0" dirty="0" smtClean="0">
                <a:solidFill>
                  <a:srgbClr val="165751"/>
                </a:solidFill>
                <a:latin typeface="+mn-lt"/>
              </a:rPr>
              <a:t> </a:t>
            </a:r>
            <a:r>
              <a:rPr lang="en-US" sz="2000" b="0" dirty="0" err="1" smtClean="0">
                <a:solidFill>
                  <a:srgbClr val="165751"/>
                </a:solidFill>
                <a:latin typeface="+mn-lt"/>
              </a:rPr>
              <a:t>nghị</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Người</a:t>
            </a:r>
            <a:r>
              <a:rPr lang="en-US" sz="2000" b="0" dirty="0" smtClean="0">
                <a:solidFill>
                  <a:srgbClr val="165751"/>
                </a:solidFill>
                <a:latin typeface="+mn-lt"/>
              </a:rPr>
              <a:t> </a:t>
            </a:r>
            <a:r>
              <a:rPr lang="en-US" sz="2000" b="0" dirty="0" err="1" smtClean="0">
                <a:solidFill>
                  <a:srgbClr val="165751"/>
                </a:solidFill>
                <a:latin typeface="+mn-lt"/>
              </a:rPr>
              <a:t>đã</a:t>
            </a:r>
            <a:r>
              <a:rPr lang="en-US" sz="2000" b="0" dirty="0" smtClean="0">
                <a:solidFill>
                  <a:srgbClr val="165751"/>
                </a:solidFill>
                <a:latin typeface="+mn-lt"/>
              </a:rPr>
              <a:t> </a:t>
            </a:r>
            <a:r>
              <a:rPr lang="en-US" sz="2000" b="0" dirty="0" err="1" smtClean="0">
                <a:solidFill>
                  <a:srgbClr val="165751"/>
                </a:solidFill>
                <a:latin typeface="+mn-lt"/>
              </a:rPr>
              <a:t>ra</a:t>
            </a:r>
            <a:r>
              <a:rPr lang="en-US" sz="2000" b="0" dirty="0" smtClean="0">
                <a:solidFill>
                  <a:srgbClr val="165751"/>
                </a:solidFill>
                <a:latin typeface="+mn-lt"/>
              </a:rPr>
              <a:t> </a:t>
            </a:r>
            <a:r>
              <a:rPr lang="en-US" sz="2000" b="0" dirty="0" err="1" smtClean="0">
                <a:solidFill>
                  <a:srgbClr val="165751"/>
                </a:solidFill>
                <a:latin typeface="+mn-lt"/>
              </a:rPr>
              <a:t>quyết</a:t>
            </a:r>
            <a:r>
              <a:rPr lang="en-US" sz="2000" b="0" dirty="0" smtClean="0">
                <a:solidFill>
                  <a:srgbClr val="165751"/>
                </a:solidFill>
                <a:latin typeface="+mn-lt"/>
              </a:rPr>
              <a:t> </a:t>
            </a:r>
            <a:r>
              <a:rPr lang="en-US" sz="2000" b="0" dirty="0" err="1" smtClean="0">
                <a:solidFill>
                  <a:srgbClr val="165751"/>
                </a:solidFill>
                <a:latin typeface="+mn-lt"/>
              </a:rPr>
              <a:t>định</a:t>
            </a:r>
            <a:r>
              <a:rPr lang="en-US" sz="2000" b="0" dirty="0" smtClean="0">
                <a:solidFill>
                  <a:srgbClr val="165751"/>
                </a:solidFill>
                <a:latin typeface="+mn-lt"/>
              </a:rPr>
              <a:t> </a:t>
            </a:r>
            <a:r>
              <a:rPr lang="en-US" sz="2000" b="0" dirty="0" err="1" smtClean="0">
                <a:solidFill>
                  <a:srgbClr val="165751"/>
                </a:solidFill>
                <a:latin typeface="+mn-lt"/>
              </a:rPr>
              <a:t>xử</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phải</a:t>
            </a:r>
            <a:r>
              <a:rPr lang="en-US" sz="2000" b="0" dirty="0" smtClean="0">
                <a:solidFill>
                  <a:srgbClr val="165751"/>
                </a:solidFill>
                <a:latin typeface="+mn-lt"/>
              </a:rPr>
              <a:t> </a:t>
            </a:r>
            <a:r>
              <a:rPr lang="en-US" sz="2000" b="0" dirty="0" err="1" smtClean="0">
                <a:solidFill>
                  <a:srgbClr val="165751"/>
                </a:solidFill>
                <a:latin typeface="+mn-lt"/>
              </a:rPr>
              <a:t>chuyển</a:t>
            </a:r>
            <a:r>
              <a:rPr lang="en-US" sz="2000" b="0" dirty="0" smtClean="0">
                <a:solidFill>
                  <a:srgbClr val="165751"/>
                </a:solidFill>
                <a:latin typeface="+mn-lt"/>
              </a:rPr>
              <a:t> </a:t>
            </a:r>
            <a:r>
              <a:rPr lang="en-US" sz="2000" b="0" dirty="0" err="1" smtClean="0">
                <a:solidFill>
                  <a:srgbClr val="165751"/>
                </a:solidFill>
                <a:latin typeface="+mn-lt"/>
              </a:rPr>
              <a:t>đến</a:t>
            </a:r>
            <a:r>
              <a:rPr lang="en-US" sz="2000" b="0" dirty="0" smtClean="0">
                <a:solidFill>
                  <a:srgbClr val="165751"/>
                </a:solidFill>
                <a:latin typeface="+mn-lt"/>
              </a:rPr>
              <a:t> </a:t>
            </a:r>
            <a:r>
              <a:rPr lang="en-US" sz="2000" b="0" dirty="0" err="1" smtClean="0">
                <a:solidFill>
                  <a:srgbClr val="165751"/>
                </a:solidFill>
                <a:latin typeface="+mn-lt"/>
              </a:rPr>
              <a:t>cấp</a:t>
            </a:r>
            <a:r>
              <a:rPr lang="en-US" sz="2000" b="0" dirty="0" smtClean="0">
                <a:solidFill>
                  <a:srgbClr val="165751"/>
                </a:solidFill>
                <a:latin typeface="+mn-lt"/>
              </a:rPr>
              <a:t> </a:t>
            </a:r>
            <a:r>
              <a:rPr lang="en-US" sz="2000" b="0" dirty="0" err="1" smtClean="0">
                <a:solidFill>
                  <a:srgbClr val="165751"/>
                </a:solidFill>
                <a:latin typeface="+mn-lt"/>
              </a:rPr>
              <a:t>trên</a:t>
            </a:r>
            <a:r>
              <a:rPr lang="en-US" sz="2000" b="0" dirty="0" smtClean="0">
                <a:solidFill>
                  <a:srgbClr val="165751"/>
                </a:solidFill>
                <a:latin typeface="+mn-lt"/>
              </a:rPr>
              <a:t> </a:t>
            </a:r>
            <a:r>
              <a:rPr lang="en-US" sz="2000" b="0" dirty="0" err="1" smtClean="0">
                <a:solidFill>
                  <a:srgbClr val="165751"/>
                </a:solidFill>
                <a:latin typeface="+mn-lt"/>
              </a:rPr>
              <a:t>trực</a:t>
            </a:r>
            <a:r>
              <a:rPr lang="en-US" sz="2000" b="0" dirty="0" smtClean="0">
                <a:solidFill>
                  <a:srgbClr val="165751"/>
                </a:solidFill>
                <a:latin typeface="+mn-lt"/>
              </a:rPr>
              <a:t> </a:t>
            </a:r>
            <a:r>
              <a:rPr lang="en-US" sz="2000" b="0" dirty="0" err="1" smtClean="0">
                <a:solidFill>
                  <a:srgbClr val="165751"/>
                </a:solidFill>
                <a:latin typeface="+mn-lt"/>
              </a:rPr>
              <a:t>tiếp</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Trong</a:t>
            </a:r>
            <a:r>
              <a:rPr lang="en-US" sz="2000" b="0" dirty="0" smtClean="0">
                <a:solidFill>
                  <a:srgbClr val="165751"/>
                </a:solidFill>
                <a:latin typeface="+mn-lt"/>
              </a:rPr>
              <a:t> </a:t>
            </a:r>
            <a:r>
              <a:rPr lang="en-US" sz="2000" b="0" dirty="0" err="1" smtClean="0">
                <a:solidFill>
                  <a:srgbClr val="165751"/>
                </a:solidFill>
                <a:latin typeface="+mn-lt"/>
              </a:rPr>
              <a:t>thời</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05 </a:t>
            </a:r>
            <a:r>
              <a:rPr lang="en-US" sz="2000" b="0" dirty="0" err="1" smtClean="0">
                <a:solidFill>
                  <a:srgbClr val="165751"/>
                </a:solidFill>
                <a:latin typeface="+mn-lt"/>
              </a:rPr>
              <a:t>ngày</a:t>
            </a:r>
            <a:r>
              <a:rPr lang="en-US" sz="2000" b="0" dirty="0" smtClean="0">
                <a:solidFill>
                  <a:srgbClr val="165751"/>
                </a:solidFill>
                <a:latin typeface="+mn-lt"/>
              </a:rPr>
              <a:t>, </a:t>
            </a:r>
            <a:r>
              <a:rPr lang="en-US" sz="2000" b="0" dirty="0" err="1" smtClean="0">
                <a:solidFill>
                  <a:srgbClr val="165751"/>
                </a:solidFill>
                <a:latin typeface="+mn-lt"/>
              </a:rPr>
              <a:t>cấp</a:t>
            </a:r>
            <a:r>
              <a:rPr lang="en-US" sz="2000" b="0" dirty="0" smtClean="0">
                <a:solidFill>
                  <a:srgbClr val="165751"/>
                </a:solidFill>
                <a:latin typeface="+mn-lt"/>
              </a:rPr>
              <a:t> </a:t>
            </a:r>
            <a:r>
              <a:rPr lang="en-US" sz="2000" b="0" dirty="0" err="1" smtClean="0">
                <a:solidFill>
                  <a:srgbClr val="165751"/>
                </a:solidFill>
                <a:latin typeface="+mn-lt"/>
              </a:rPr>
              <a:t>trên</a:t>
            </a:r>
            <a:r>
              <a:rPr lang="en-US" sz="2000" b="0" dirty="0" smtClean="0">
                <a:solidFill>
                  <a:srgbClr val="165751"/>
                </a:solidFill>
                <a:latin typeface="+mn-lt"/>
              </a:rPr>
              <a:t> </a:t>
            </a:r>
            <a:r>
              <a:rPr lang="en-US" sz="2000" b="0" dirty="0" err="1" smtClean="0">
                <a:solidFill>
                  <a:srgbClr val="165751"/>
                </a:solidFill>
                <a:latin typeface="+mn-lt"/>
              </a:rPr>
              <a:t>trực</a:t>
            </a:r>
            <a:r>
              <a:rPr lang="en-US" sz="2000" b="0" dirty="0" smtClean="0">
                <a:solidFill>
                  <a:srgbClr val="165751"/>
                </a:solidFill>
                <a:latin typeface="+mn-lt"/>
              </a:rPr>
              <a:t> </a:t>
            </a:r>
            <a:r>
              <a:rPr lang="en-US" sz="2000" b="0" dirty="0" err="1" smtClean="0">
                <a:solidFill>
                  <a:srgbClr val="165751"/>
                </a:solidFill>
                <a:latin typeface="+mn-lt"/>
              </a:rPr>
              <a:t>tiếp</a:t>
            </a:r>
            <a:r>
              <a:rPr lang="en-US" sz="2000" b="0" dirty="0" smtClean="0">
                <a:solidFill>
                  <a:srgbClr val="165751"/>
                </a:solidFill>
                <a:latin typeface="+mn-lt"/>
              </a:rPr>
              <a:t> </a:t>
            </a:r>
            <a:r>
              <a:rPr lang="en-US" sz="2000" b="0" dirty="0" err="1" smtClean="0">
                <a:solidFill>
                  <a:srgbClr val="165751"/>
                </a:solidFill>
                <a:latin typeface="+mn-lt"/>
              </a:rPr>
              <a:t>phải</a:t>
            </a:r>
            <a:r>
              <a:rPr lang="en-US" sz="2000" b="0" dirty="0" smtClean="0">
                <a:solidFill>
                  <a:srgbClr val="165751"/>
                </a:solidFill>
                <a:latin typeface="+mn-lt"/>
              </a:rPr>
              <a:t> </a:t>
            </a:r>
            <a:r>
              <a:rPr lang="en-US" sz="2000" b="0" dirty="0" err="1" smtClean="0">
                <a:solidFill>
                  <a:srgbClr val="165751"/>
                </a:solidFill>
                <a:latin typeface="+mn-lt"/>
              </a:rPr>
              <a:t>xem</a:t>
            </a:r>
            <a:r>
              <a:rPr lang="en-US" sz="2000" b="0" dirty="0" smtClean="0">
                <a:solidFill>
                  <a:srgbClr val="165751"/>
                </a:solidFill>
                <a:latin typeface="+mn-lt"/>
              </a:rPr>
              <a:t> </a:t>
            </a:r>
            <a:r>
              <a:rPr lang="en-US" sz="2000" b="0" dirty="0" err="1" smtClean="0">
                <a:solidFill>
                  <a:srgbClr val="165751"/>
                </a:solidFill>
                <a:latin typeface="+mn-lt"/>
              </a:rPr>
              <a:t>xét</a:t>
            </a:r>
            <a:r>
              <a:rPr lang="en-US" sz="2000" b="0" dirty="0" smtClean="0">
                <a:solidFill>
                  <a:srgbClr val="165751"/>
                </a:solidFill>
                <a:latin typeface="+mn-lt"/>
              </a:rPr>
              <a:t>, </a:t>
            </a:r>
            <a:r>
              <a:rPr lang="en-US" sz="2000" b="0" dirty="0" err="1" smtClean="0">
                <a:solidFill>
                  <a:srgbClr val="165751"/>
                </a:solidFill>
                <a:latin typeface="+mn-lt"/>
              </a:rPr>
              <a:t>quyết</a:t>
            </a:r>
            <a:r>
              <a:rPr lang="en-US" sz="2000" b="0" dirty="0" smtClean="0">
                <a:solidFill>
                  <a:srgbClr val="165751"/>
                </a:solidFill>
                <a:latin typeface="+mn-lt"/>
              </a:rPr>
              <a:t> </a:t>
            </a:r>
            <a:r>
              <a:rPr lang="en-US" sz="2000" b="0" dirty="0" err="1" smtClean="0">
                <a:solidFill>
                  <a:srgbClr val="165751"/>
                </a:solidFill>
                <a:latin typeface="+mn-lt"/>
              </a:rPr>
              <a:t>định</a:t>
            </a:r>
            <a:r>
              <a:rPr lang="en-US" sz="2000" b="0" dirty="0" smtClean="0">
                <a:solidFill>
                  <a:srgbClr val="165751"/>
                </a:solidFill>
                <a:latin typeface="+mn-lt"/>
              </a:rPr>
              <a:t> </a:t>
            </a:r>
            <a:r>
              <a:rPr lang="en-US" sz="2000" b="0" dirty="0" err="1" smtClean="0">
                <a:solidFill>
                  <a:srgbClr val="165751"/>
                </a:solidFill>
                <a:latin typeface="+mn-lt"/>
              </a:rPr>
              <a:t>trường</a:t>
            </a:r>
            <a:r>
              <a:rPr lang="en-US" sz="2000" b="0" dirty="0" smtClean="0">
                <a:solidFill>
                  <a:srgbClr val="165751"/>
                </a:solidFill>
                <a:latin typeface="+mn-lt"/>
              </a:rPr>
              <a:t> </a:t>
            </a:r>
            <a:r>
              <a:rPr lang="en-US" sz="2000" b="0" dirty="0" err="1" smtClean="0">
                <a:solidFill>
                  <a:srgbClr val="165751"/>
                </a:solidFill>
                <a:latin typeface="+mn-lt"/>
              </a:rPr>
              <a:t>hợp</a:t>
            </a:r>
            <a:r>
              <a:rPr lang="en-US" sz="2000" b="0" dirty="0" smtClean="0">
                <a:solidFill>
                  <a:srgbClr val="165751"/>
                </a:solidFill>
                <a:latin typeface="+mn-lt"/>
              </a:rPr>
              <a:t> </a:t>
            </a:r>
            <a:r>
              <a:rPr lang="en-US" sz="2000" b="0" dirty="0" err="1" smtClean="0">
                <a:solidFill>
                  <a:srgbClr val="165751"/>
                </a:solidFill>
                <a:latin typeface="+mn-lt"/>
              </a:rPr>
              <a:t>chủ</a:t>
            </a:r>
            <a:r>
              <a:rPr lang="en-US" sz="2000" b="0" dirty="0" smtClean="0">
                <a:solidFill>
                  <a:srgbClr val="165751"/>
                </a:solidFill>
                <a:latin typeface="+mn-lt"/>
              </a:rPr>
              <a:t> </a:t>
            </a:r>
            <a:r>
              <a:rPr lang="en-US" sz="2000" b="0" dirty="0" err="1" smtClean="0">
                <a:solidFill>
                  <a:srgbClr val="165751"/>
                </a:solidFill>
                <a:latin typeface="+mn-lt"/>
              </a:rPr>
              <a:t>tịch</a:t>
            </a:r>
            <a:r>
              <a:rPr lang="en-US" sz="2000" b="0" dirty="0" smtClean="0">
                <a:solidFill>
                  <a:srgbClr val="165751"/>
                </a:solidFill>
                <a:latin typeface="+mn-lt"/>
              </a:rPr>
              <a:t> </a:t>
            </a:r>
            <a:r>
              <a:rPr lang="en-US" sz="2000" b="0" dirty="0" err="1" smtClean="0">
                <a:solidFill>
                  <a:srgbClr val="165751"/>
                </a:solidFill>
                <a:latin typeface="+mn-lt"/>
              </a:rPr>
              <a:t>tỉnh</a:t>
            </a:r>
            <a:r>
              <a:rPr lang="en-US" sz="2000" b="0" dirty="0" smtClean="0">
                <a:solidFill>
                  <a:srgbClr val="165751"/>
                </a:solidFill>
                <a:latin typeface="+mn-lt"/>
              </a:rPr>
              <a:t> </a:t>
            </a:r>
            <a:r>
              <a:rPr lang="en-US" sz="2000" b="0" dirty="0" err="1" smtClean="0">
                <a:solidFill>
                  <a:srgbClr val="165751"/>
                </a:solidFill>
                <a:latin typeface="+mn-lt"/>
              </a:rPr>
              <a:t>quyết</a:t>
            </a:r>
            <a:r>
              <a:rPr lang="en-US" sz="2000" b="0" dirty="0" smtClean="0">
                <a:solidFill>
                  <a:srgbClr val="165751"/>
                </a:solidFill>
                <a:latin typeface="+mn-lt"/>
              </a:rPr>
              <a:t> </a:t>
            </a:r>
            <a:r>
              <a:rPr lang="en-US" sz="2000" b="0" dirty="0" err="1" smtClean="0">
                <a:solidFill>
                  <a:srgbClr val="165751"/>
                </a:solidFill>
                <a:latin typeface="+mn-lt"/>
              </a:rPr>
              <a:t>định</a:t>
            </a:r>
            <a:r>
              <a:rPr lang="en-US" sz="2000" b="0" dirty="0" smtClean="0">
                <a:solidFill>
                  <a:srgbClr val="165751"/>
                </a:solidFill>
                <a:latin typeface="+mn-lt"/>
              </a:rPr>
              <a:t> </a:t>
            </a:r>
            <a:r>
              <a:rPr lang="en-US" sz="2000" b="0" dirty="0" err="1" smtClean="0">
                <a:solidFill>
                  <a:srgbClr val="165751"/>
                </a:solidFill>
                <a:latin typeface="+mn-lt"/>
              </a:rPr>
              <a:t>xử</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thì</a:t>
            </a:r>
            <a:r>
              <a:rPr lang="en-US" sz="2000" b="0" dirty="0" smtClean="0">
                <a:solidFill>
                  <a:srgbClr val="165751"/>
                </a:solidFill>
                <a:latin typeface="+mn-lt"/>
              </a:rPr>
              <a:t> </a:t>
            </a:r>
            <a:r>
              <a:rPr lang="en-US" sz="2000" b="0" dirty="0" err="1" smtClean="0">
                <a:solidFill>
                  <a:srgbClr val="165751"/>
                </a:solidFill>
                <a:latin typeface="+mn-lt"/>
              </a:rPr>
              <a:t>chủ</a:t>
            </a:r>
            <a:r>
              <a:rPr lang="en-US" sz="2000" b="0" dirty="0" smtClean="0">
                <a:solidFill>
                  <a:srgbClr val="165751"/>
                </a:solidFill>
                <a:latin typeface="+mn-lt"/>
              </a:rPr>
              <a:t> </a:t>
            </a:r>
            <a:r>
              <a:rPr lang="en-US" sz="2000" b="0" dirty="0" err="1" smtClean="0">
                <a:solidFill>
                  <a:srgbClr val="165751"/>
                </a:solidFill>
                <a:latin typeface="+mn-lt"/>
              </a:rPr>
              <a:t>tịch</a:t>
            </a:r>
            <a:r>
              <a:rPr lang="en-US" sz="2000" b="0" dirty="0" smtClean="0">
                <a:solidFill>
                  <a:srgbClr val="165751"/>
                </a:solidFill>
                <a:latin typeface="+mn-lt"/>
              </a:rPr>
              <a:t> </a:t>
            </a:r>
            <a:r>
              <a:rPr lang="en-US" sz="2000" b="0" dirty="0" err="1" smtClean="0">
                <a:solidFill>
                  <a:srgbClr val="165751"/>
                </a:solidFill>
                <a:latin typeface="+mn-lt"/>
              </a:rPr>
              <a:t>tỉnh</a:t>
            </a:r>
            <a:r>
              <a:rPr lang="en-US" sz="2000" b="0" dirty="0" smtClean="0">
                <a:solidFill>
                  <a:srgbClr val="165751"/>
                </a:solidFill>
                <a:latin typeface="+mn-lt"/>
              </a:rPr>
              <a:t> </a:t>
            </a:r>
            <a:r>
              <a:rPr lang="en-US" sz="2000" b="0" dirty="0" err="1" smtClean="0">
                <a:solidFill>
                  <a:srgbClr val="165751"/>
                </a:solidFill>
                <a:latin typeface="+mn-lt"/>
              </a:rPr>
              <a:t>xem</a:t>
            </a:r>
            <a:r>
              <a:rPr lang="en-US" sz="2000" b="0" dirty="0" smtClean="0">
                <a:solidFill>
                  <a:srgbClr val="165751"/>
                </a:solidFill>
                <a:latin typeface="+mn-lt"/>
              </a:rPr>
              <a:t> </a:t>
            </a:r>
            <a:r>
              <a:rPr lang="en-US" sz="2000" b="0" dirty="0" err="1" smtClean="0">
                <a:solidFill>
                  <a:srgbClr val="165751"/>
                </a:solidFill>
                <a:latin typeface="+mn-lt"/>
              </a:rPr>
              <a:t>xét</a:t>
            </a:r>
            <a:r>
              <a:rPr lang="en-US" sz="2000" b="0" dirty="0" smtClean="0">
                <a:solidFill>
                  <a:srgbClr val="165751"/>
                </a:solidFill>
                <a:latin typeface="+mn-lt"/>
              </a:rPr>
              <a:t> QĐ </a:t>
            </a:r>
            <a:r>
              <a:rPr lang="en-US" sz="2000" b="0" dirty="0" err="1" smtClean="0">
                <a:solidFill>
                  <a:srgbClr val="165751"/>
                </a:solidFill>
                <a:latin typeface="+mn-lt"/>
              </a:rPr>
              <a:t>đó</a:t>
            </a:r>
            <a:endParaRPr lang="vi-VN" sz="2000" b="0" dirty="0">
              <a:solidFill>
                <a:srgbClr val="165751"/>
              </a:solidFill>
              <a:latin typeface="+mn-lt"/>
            </a:endParaRPr>
          </a:p>
        </p:txBody>
      </p:sp>
    </p:spTree>
    <p:extLst>
      <p:ext uri="{BB962C8B-B14F-4D97-AF65-F5344CB8AC3E}">
        <p14:creationId xmlns:p14="http://schemas.microsoft.com/office/powerpoint/2010/main" val="98183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NỘP TIỀN PHẠT </a:t>
            </a:r>
          </a:p>
          <a:p>
            <a:pPr algn="ctr"/>
            <a:r>
              <a:rPr lang="en-US" sz="1800" b="1" dirty="0" smtClean="0">
                <a:solidFill>
                  <a:srgbClr val="FFFF00"/>
                </a:solidFill>
              </a:rPr>
              <a:t>NHIỀU LẦN</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53</a:t>
            </a:fld>
            <a:endParaRPr/>
          </a:p>
        </p:txBody>
      </p:sp>
      <p:sp>
        <p:nvSpPr>
          <p:cNvPr id="5" name="Google Shape;419;p37"/>
          <p:cNvSpPr txBox="1">
            <a:spLocks/>
          </p:cNvSpPr>
          <p:nvPr/>
        </p:nvSpPr>
        <p:spPr>
          <a:xfrm>
            <a:off x="3889332" y="590550"/>
            <a:ext cx="4800600" cy="2590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600"/>
              </a:spcBef>
              <a:spcAft>
                <a:spcPts val="600"/>
              </a:spcAft>
              <a:buFont typeface="Nixie One"/>
              <a:buBlip>
                <a:blip r:embed="rId3"/>
              </a:buBlip>
            </a:pPr>
            <a:r>
              <a:rPr lang="en-US" sz="2000" b="0" dirty="0" err="1" smtClean="0">
                <a:solidFill>
                  <a:srgbClr val="165751"/>
                </a:solidFill>
                <a:latin typeface="+mn-lt"/>
              </a:rPr>
              <a:t>Cá</a:t>
            </a:r>
            <a:r>
              <a:rPr lang="en-US" sz="2000" b="0" dirty="0" smtClean="0">
                <a:solidFill>
                  <a:srgbClr val="165751"/>
                </a:solidFill>
                <a:latin typeface="+mn-lt"/>
              </a:rPr>
              <a:t> </a:t>
            </a:r>
            <a:r>
              <a:rPr lang="en-US" sz="2000" b="0" dirty="0" err="1" smtClean="0">
                <a:solidFill>
                  <a:srgbClr val="165751"/>
                </a:solidFill>
                <a:latin typeface="+mn-lt"/>
              </a:rPr>
              <a:t>nhân</a:t>
            </a:r>
            <a:r>
              <a:rPr lang="en-US" sz="2000" b="0" dirty="0" smtClean="0">
                <a:solidFill>
                  <a:srgbClr val="165751"/>
                </a:solidFill>
                <a:latin typeface="+mn-lt"/>
              </a:rPr>
              <a:t> </a:t>
            </a:r>
            <a:r>
              <a:rPr lang="en-US" sz="2000" b="0" dirty="0" err="1" smtClean="0">
                <a:solidFill>
                  <a:srgbClr val="165751"/>
                </a:solidFill>
                <a:latin typeface="+mn-lt"/>
              </a:rPr>
              <a:t>bị</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20 </a:t>
            </a:r>
            <a:r>
              <a:rPr lang="en-US" sz="2000" b="0" dirty="0" err="1" smtClean="0">
                <a:solidFill>
                  <a:srgbClr val="165751"/>
                </a:solidFill>
                <a:latin typeface="+mn-lt"/>
              </a:rPr>
              <a:t>triệu</a:t>
            </a:r>
            <a:r>
              <a:rPr lang="en-US" sz="2000" b="0" dirty="0" smtClean="0">
                <a:solidFill>
                  <a:srgbClr val="165751"/>
                </a:solidFill>
                <a:latin typeface="+mn-lt"/>
              </a:rPr>
              <a:t> </a:t>
            </a:r>
            <a:r>
              <a:rPr lang="en-US" sz="2000" b="0" dirty="0" err="1" smtClean="0">
                <a:solidFill>
                  <a:srgbClr val="165751"/>
                </a:solidFill>
                <a:latin typeface="+mn-lt"/>
              </a:rPr>
              <a:t>trở</a:t>
            </a:r>
            <a:r>
              <a:rPr lang="en-US" sz="2000" b="0" dirty="0" smtClean="0">
                <a:solidFill>
                  <a:srgbClr val="165751"/>
                </a:solidFill>
                <a:latin typeface="+mn-lt"/>
              </a:rPr>
              <a:t> </a:t>
            </a:r>
            <a:r>
              <a:rPr lang="en-US" sz="2000" b="0" dirty="0" err="1" smtClean="0">
                <a:solidFill>
                  <a:srgbClr val="165751"/>
                </a:solidFill>
                <a:latin typeface="+mn-lt"/>
              </a:rPr>
              <a:t>lên</a:t>
            </a:r>
            <a:r>
              <a:rPr lang="en-US" sz="2000" b="0" dirty="0" smtClean="0">
                <a:solidFill>
                  <a:srgbClr val="165751"/>
                </a:solidFill>
                <a:latin typeface="+mn-lt"/>
              </a:rPr>
              <a:t>, </a:t>
            </a:r>
            <a:r>
              <a:rPr lang="en-US" sz="2000" b="0" dirty="0" err="1" smtClean="0">
                <a:solidFill>
                  <a:srgbClr val="165751"/>
                </a:solidFill>
                <a:latin typeface="+mn-lt"/>
              </a:rPr>
              <a:t>tổ</a:t>
            </a:r>
            <a:r>
              <a:rPr lang="en-US" sz="2000" b="0" dirty="0" smtClean="0">
                <a:solidFill>
                  <a:srgbClr val="165751"/>
                </a:solidFill>
                <a:latin typeface="+mn-lt"/>
              </a:rPr>
              <a:t> </a:t>
            </a:r>
            <a:r>
              <a:rPr lang="en-US" sz="2000" b="0" dirty="0" err="1" smtClean="0">
                <a:solidFill>
                  <a:srgbClr val="165751"/>
                </a:solidFill>
                <a:latin typeface="+mn-lt"/>
              </a:rPr>
              <a:t>chức</a:t>
            </a:r>
            <a:r>
              <a:rPr lang="en-US" sz="2000" b="0" dirty="0" smtClean="0">
                <a:solidFill>
                  <a:srgbClr val="165751"/>
                </a:solidFill>
                <a:latin typeface="+mn-lt"/>
              </a:rPr>
              <a:t> </a:t>
            </a:r>
            <a:r>
              <a:rPr lang="en-US" sz="2000" b="0" dirty="0" err="1" smtClean="0">
                <a:solidFill>
                  <a:srgbClr val="165751"/>
                </a:solidFill>
                <a:latin typeface="+mn-lt"/>
              </a:rPr>
              <a:t>bị</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200 </a:t>
            </a:r>
            <a:r>
              <a:rPr lang="en-US" sz="2000" b="0" dirty="0" err="1" smtClean="0">
                <a:solidFill>
                  <a:srgbClr val="165751"/>
                </a:solidFill>
                <a:latin typeface="+mn-lt"/>
              </a:rPr>
              <a:t>triệu</a:t>
            </a:r>
            <a:r>
              <a:rPr lang="en-US" sz="2000" b="0" dirty="0" smtClean="0">
                <a:solidFill>
                  <a:srgbClr val="165751"/>
                </a:solidFill>
                <a:latin typeface="+mn-lt"/>
              </a:rPr>
              <a:t> </a:t>
            </a:r>
            <a:r>
              <a:rPr lang="en-US" sz="2000" b="0" dirty="0" err="1" smtClean="0">
                <a:solidFill>
                  <a:srgbClr val="165751"/>
                </a:solidFill>
                <a:latin typeface="+mn-lt"/>
              </a:rPr>
              <a:t>trở</a:t>
            </a:r>
            <a:r>
              <a:rPr lang="en-US" sz="2000" b="0" dirty="0" smtClean="0">
                <a:solidFill>
                  <a:srgbClr val="165751"/>
                </a:solidFill>
                <a:latin typeface="+mn-lt"/>
              </a:rPr>
              <a:t> </a:t>
            </a:r>
            <a:r>
              <a:rPr lang="en-US" sz="2000" b="0" dirty="0" err="1" smtClean="0">
                <a:solidFill>
                  <a:srgbClr val="165751"/>
                </a:solidFill>
                <a:latin typeface="+mn-lt"/>
              </a:rPr>
              <a:t>lên</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Đang</a:t>
            </a:r>
            <a:r>
              <a:rPr lang="en-US" sz="2000" b="0" dirty="0" smtClean="0">
                <a:solidFill>
                  <a:srgbClr val="165751"/>
                </a:solidFill>
                <a:latin typeface="+mn-lt"/>
              </a:rPr>
              <a:t> </a:t>
            </a:r>
            <a:r>
              <a:rPr lang="en-US" sz="2000" b="0" dirty="0" err="1" smtClean="0">
                <a:solidFill>
                  <a:srgbClr val="165751"/>
                </a:solidFill>
                <a:latin typeface="+mn-lt"/>
              </a:rPr>
              <a:t>gặp</a:t>
            </a:r>
            <a:r>
              <a:rPr lang="en-US" sz="2000" b="0" dirty="0" smtClean="0">
                <a:solidFill>
                  <a:srgbClr val="165751"/>
                </a:solidFill>
                <a:latin typeface="+mn-lt"/>
              </a:rPr>
              <a:t> </a:t>
            </a:r>
            <a:r>
              <a:rPr lang="en-US" sz="2000" b="0" dirty="0" err="1" smtClean="0">
                <a:solidFill>
                  <a:srgbClr val="165751"/>
                </a:solidFill>
                <a:latin typeface="+mn-lt"/>
              </a:rPr>
              <a:t>khó</a:t>
            </a:r>
            <a:r>
              <a:rPr lang="en-US" sz="2000" b="0" dirty="0" smtClean="0">
                <a:solidFill>
                  <a:srgbClr val="165751"/>
                </a:solidFill>
                <a:latin typeface="+mn-lt"/>
              </a:rPr>
              <a:t> </a:t>
            </a:r>
            <a:r>
              <a:rPr lang="en-US" sz="2000" b="0" dirty="0" err="1" smtClean="0">
                <a:solidFill>
                  <a:srgbClr val="165751"/>
                </a:solidFill>
                <a:latin typeface="+mn-lt"/>
              </a:rPr>
              <a:t>khăn</a:t>
            </a:r>
            <a:r>
              <a:rPr lang="en-US" sz="2000" b="0" dirty="0" smtClean="0">
                <a:solidFill>
                  <a:srgbClr val="165751"/>
                </a:solidFill>
                <a:latin typeface="+mn-lt"/>
              </a:rPr>
              <a:t> </a:t>
            </a:r>
            <a:r>
              <a:rPr lang="en-US" sz="2000" b="0" dirty="0" err="1" smtClean="0">
                <a:solidFill>
                  <a:srgbClr val="165751"/>
                </a:solidFill>
                <a:latin typeface="+mn-lt"/>
              </a:rPr>
              <a:t>đặc</a:t>
            </a:r>
            <a:r>
              <a:rPr lang="en-US" sz="2000" b="0" dirty="0" smtClean="0">
                <a:solidFill>
                  <a:srgbClr val="165751"/>
                </a:solidFill>
                <a:latin typeface="+mn-lt"/>
              </a:rPr>
              <a:t> </a:t>
            </a:r>
            <a:r>
              <a:rPr lang="en-US" sz="2000" b="0" dirty="0" err="1" smtClean="0">
                <a:solidFill>
                  <a:srgbClr val="165751"/>
                </a:solidFill>
                <a:latin typeface="+mn-lt"/>
              </a:rPr>
              <a:t>biệt</a:t>
            </a:r>
            <a:r>
              <a:rPr lang="en-US" sz="2000" b="0" dirty="0" smtClean="0">
                <a:solidFill>
                  <a:srgbClr val="165751"/>
                </a:solidFill>
                <a:latin typeface="+mn-lt"/>
              </a:rPr>
              <a:t> </a:t>
            </a:r>
            <a:r>
              <a:rPr lang="en-US" sz="2000" b="0" dirty="0" err="1" smtClean="0">
                <a:solidFill>
                  <a:srgbClr val="165751"/>
                </a:solidFill>
                <a:latin typeface="+mn-lt"/>
              </a:rPr>
              <a:t>và</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đơn</a:t>
            </a:r>
            <a:endParaRPr lang="en-US" sz="2000" b="0" dirty="0" smtClean="0">
              <a:solidFill>
                <a:srgbClr val="165751"/>
              </a:solidFill>
              <a:latin typeface="+mn-lt"/>
            </a:endParaRPr>
          </a:p>
          <a:p>
            <a:pPr marL="342900" indent="-342900">
              <a:spcBef>
                <a:spcPts val="600"/>
              </a:spcBef>
              <a:spcAft>
                <a:spcPts val="600"/>
              </a:spcAft>
              <a:buFont typeface="Wingdings" pitchFamily="2" charset="2"/>
              <a:buChar char="ü"/>
            </a:pPr>
            <a:r>
              <a:rPr lang="en-US" sz="2000" b="0" i="1" dirty="0" err="1" smtClean="0">
                <a:solidFill>
                  <a:srgbClr val="0070C0"/>
                </a:solidFill>
                <a:latin typeface="+mn-lt"/>
              </a:rPr>
              <a:t>Đơn</a:t>
            </a:r>
            <a:r>
              <a:rPr lang="en-US" sz="2000" b="0" i="1" dirty="0" smtClean="0">
                <a:solidFill>
                  <a:srgbClr val="0070C0"/>
                </a:solidFill>
                <a:latin typeface="+mn-lt"/>
              </a:rPr>
              <a:t> </a:t>
            </a:r>
            <a:r>
              <a:rPr lang="en-US" sz="2000" b="0" i="1" dirty="0" err="1" smtClean="0">
                <a:solidFill>
                  <a:srgbClr val="0070C0"/>
                </a:solidFill>
                <a:latin typeface="+mn-lt"/>
              </a:rPr>
              <a:t>cá</a:t>
            </a:r>
            <a:r>
              <a:rPr lang="en-US" sz="2000" b="0" i="1" dirty="0" smtClean="0">
                <a:solidFill>
                  <a:srgbClr val="0070C0"/>
                </a:solidFill>
                <a:latin typeface="+mn-lt"/>
              </a:rPr>
              <a:t> </a:t>
            </a:r>
            <a:r>
              <a:rPr lang="en-US" sz="2000" b="0" i="1" dirty="0" err="1" smtClean="0">
                <a:solidFill>
                  <a:srgbClr val="0070C0"/>
                </a:solidFill>
                <a:latin typeface="+mn-lt"/>
              </a:rPr>
              <a:t>nhân</a:t>
            </a:r>
            <a:r>
              <a:rPr lang="en-US" sz="2000" b="0" dirty="0" smtClean="0">
                <a:solidFill>
                  <a:srgbClr val="0070C0"/>
                </a:solidFill>
                <a:latin typeface="+mn-lt"/>
              </a:rPr>
              <a:t>: UBND </a:t>
            </a:r>
            <a:r>
              <a:rPr lang="en-US" sz="2000" b="0" dirty="0" err="1" smtClean="0">
                <a:solidFill>
                  <a:srgbClr val="0070C0"/>
                </a:solidFill>
                <a:latin typeface="+mn-lt"/>
              </a:rPr>
              <a:t>cấp</a:t>
            </a:r>
            <a:r>
              <a:rPr lang="en-US" sz="2000" b="0" dirty="0" smtClean="0">
                <a:solidFill>
                  <a:srgbClr val="0070C0"/>
                </a:solidFill>
                <a:latin typeface="+mn-lt"/>
              </a:rPr>
              <a:t> </a:t>
            </a:r>
            <a:r>
              <a:rPr lang="en-US" sz="2000" b="0" dirty="0" err="1" smtClean="0">
                <a:solidFill>
                  <a:srgbClr val="0070C0"/>
                </a:solidFill>
                <a:latin typeface="+mn-lt"/>
              </a:rPr>
              <a:t>xã</a:t>
            </a:r>
            <a:r>
              <a:rPr lang="en-US" sz="2000" b="0" dirty="0" smtClean="0">
                <a:solidFill>
                  <a:srgbClr val="0070C0"/>
                </a:solidFill>
                <a:latin typeface="+mn-lt"/>
              </a:rPr>
              <a:t> </a:t>
            </a:r>
            <a:r>
              <a:rPr lang="en-US" sz="2000" b="0" dirty="0" err="1" smtClean="0">
                <a:solidFill>
                  <a:srgbClr val="0070C0"/>
                </a:solidFill>
                <a:latin typeface="+mn-lt"/>
              </a:rPr>
              <a:t>xác</a:t>
            </a:r>
            <a:r>
              <a:rPr lang="en-US" sz="2000" b="0" dirty="0" smtClean="0">
                <a:solidFill>
                  <a:srgbClr val="0070C0"/>
                </a:solidFill>
                <a:latin typeface="+mn-lt"/>
              </a:rPr>
              <a:t> </a:t>
            </a:r>
            <a:r>
              <a:rPr lang="en-US" sz="2000" b="0" dirty="0" err="1" smtClean="0">
                <a:solidFill>
                  <a:srgbClr val="0070C0"/>
                </a:solidFill>
                <a:latin typeface="+mn-lt"/>
              </a:rPr>
              <a:t>nhận</a:t>
            </a:r>
            <a:endParaRPr lang="en-US" sz="2000" b="0" dirty="0" smtClean="0">
              <a:solidFill>
                <a:srgbClr val="0070C0"/>
              </a:solidFill>
              <a:latin typeface="+mn-lt"/>
            </a:endParaRPr>
          </a:p>
          <a:p>
            <a:pPr marL="342900" indent="-342900">
              <a:spcBef>
                <a:spcPts val="600"/>
              </a:spcBef>
              <a:spcAft>
                <a:spcPts val="600"/>
              </a:spcAft>
              <a:buFont typeface="Wingdings" pitchFamily="2" charset="2"/>
              <a:buChar char="ü"/>
            </a:pPr>
            <a:r>
              <a:rPr lang="en-US" sz="2000" b="0" i="1" dirty="0" err="1" smtClean="0">
                <a:solidFill>
                  <a:srgbClr val="0070C0"/>
                </a:solidFill>
                <a:latin typeface="+mn-lt"/>
              </a:rPr>
              <a:t>Đơn</a:t>
            </a:r>
            <a:r>
              <a:rPr lang="en-US" sz="2000" b="0" i="1" dirty="0" smtClean="0">
                <a:solidFill>
                  <a:srgbClr val="0070C0"/>
                </a:solidFill>
                <a:latin typeface="+mn-lt"/>
              </a:rPr>
              <a:t> </a:t>
            </a:r>
            <a:r>
              <a:rPr lang="en-US" sz="2000" b="0" i="1" dirty="0" err="1" smtClean="0">
                <a:solidFill>
                  <a:srgbClr val="0070C0"/>
                </a:solidFill>
                <a:latin typeface="+mn-lt"/>
              </a:rPr>
              <a:t>tổ</a:t>
            </a:r>
            <a:r>
              <a:rPr lang="en-US" sz="2000" b="0" i="1" dirty="0" smtClean="0">
                <a:solidFill>
                  <a:srgbClr val="0070C0"/>
                </a:solidFill>
                <a:latin typeface="+mn-lt"/>
              </a:rPr>
              <a:t> </a:t>
            </a:r>
            <a:r>
              <a:rPr lang="en-US" sz="2000" b="0" i="1" dirty="0" err="1" smtClean="0">
                <a:solidFill>
                  <a:srgbClr val="0070C0"/>
                </a:solidFill>
                <a:latin typeface="+mn-lt"/>
              </a:rPr>
              <a:t>chức</a:t>
            </a:r>
            <a:r>
              <a:rPr lang="en-US" sz="2000" b="0" dirty="0" smtClean="0">
                <a:solidFill>
                  <a:srgbClr val="0070C0"/>
                </a:solidFill>
                <a:latin typeface="+mn-lt"/>
              </a:rPr>
              <a:t>: </a:t>
            </a:r>
            <a:r>
              <a:rPr lang="en-US" sz="2000" b="0" dirty="0" err="1" smtClean="0">
                <a:solidFill>
                  <a:srgbClr val="0070C0"/>
                </a:solidFill>
                <a:latin typeface="+mn-lt"/>
              </a:rPr>
              <a:t>Cơ</a:t>
            </a:r>
            <a:r>
              <a:rPr lang="en-US" sz="2000" b="0" dirty="0" smtClean="0">
                <a:solidFill>
                  <a:srgbClr val="0070C0"/>
                </a:solidFill>
                <a:latin typeface="+mn-lt"/>
              </a:rPr>
              <a:t> </a:t>
            </a:r>
            <a:r>
              <a:rPr lang="en-US" sz="2000" b="0" dirty="0" err="1" smtClean="0">
                <a:solidFill>
                  <a:srgbClr val="0070C0"/>
                </a:solidFill>
                <a:latin typeface="+mn-lt"/>
              </a:rPr>
              <a:t>quan</a:t>
            </a:r>
            <a:r>
              <a:rPr lang="en-US" sz="2000" b="0" dirty="0" smtClean="0">
                <a:solidFill>
                  <a:srgbClr val="0070C0"/>
                </a:solidFill>
                <a:latin typeface="+mn-lt"/>
              </a:rPr>
              <a:t> </a:t>
            </a:r>
            <a:r>
              <a:rPr lang="en-US" sz="2000" b="0" dirty="0" err="1" smtClean="0">
                <a:solidFill>
                  <a:srgbClr val="0070C0"/>
                </a:solidFill>
                <a:latin typeface="+mn-lt"/>
              </a:rPr>
              <a:t>thuế</a:t>
            </a:r>
            <a:r>
              <a:rPr lang="en-US" sz="2000" b="0" dirty="0" smtClean="0">
                <a:solidFill>
                  <a:srgbClr val="0070C0"/>
                </a:solidFill>
                <a:latin typeface="+mn-lt"/>
              </a:rPr>
              <a:t> </a:t>
            </a:r>
            <a:r>
              <a:rPr lang="en-US" sz="2000" b="0" dirty="0" err="1" smtClean="0">
                <a:solidFill>
                  <a:srgbClr val="0070C0"/>
                </a:solidFill>
                <a:latin typeface="+mn-lt"/>
              </a:rPr>
              <a:t>quản</a:t>
            </a:r>
            <a:r>
              <a:rPr lang="en-US" sz="2000" b="0" dirty="0" smtClean="0">
                <a:solidFill>
                  <a:srgbClr val="0070C0"/>
                </a:solidFill>
                <a:latin typeface="+mn-lt"/>
              </a:rPr>
              <a:t> </a:t>
            </a:r>
            <a:r>
              <a:rPr lang="en-US" sz="2000" b="0" dirty="0" err="1" smtClean="0">
                <a:solidFill>
                  <a:srgbClr val="0070C0"/>
                </a:solidFill>
                <a:latin typeface="+mn-lt"/>
              </a:rPr>
              <a:t>lý</a:t>
            </a:r>
            <a:r>
              <a:rPr lang="en-US" sz="2000" b="0" dirty="0" smtClean="0">
                <a:solidFill>
                  <a:srgbClr val="0070C0"/>
                </a:solidFill>
                <a:latin typeface="+mn-lt"/>
              </a:rPr>
              <a:t> </a:t>
            </a:r>
            <a:r>
              <a:rPr lang="en-US" sz="2000" b="0" dirty="0" err="1" smtClean="0">
                <a:solidFill>
                  <a:srgbClr val="0070C0"/>
                </a:solidFill>
                <a:latin typeface="+mn-lt"/>
              </a:rPr>
              <a:t>trực</a:t>
            </a:r>
            <a:r>
              <a:rPr lang="en-US" sz="2000" b="0" dirty="0" smtClean="0">
                <a:solidFill>
                  <a:srgbClr val="0070C0"/>
                </a:solidFill>
                <a:latin typeface="+mn-lt"/>
              </a:rPr>
              <a:t> </a:t>
            </a:r>
            <a:r>
              <a:rPr lang="en-US" sz="2000" b="0" dirty="0" err="1" smtClean="0">
                <a:solidFill>
                  <a:srgbClr val="0070C0"/>
                </a:solidFill>
                <a:latin typeface="+mn-lt"/>
              </a:rPr>
              <a:t>tiếp</a:t>
            </a:r>
            <a:r>
              <a:rPr lang="en-US" sz="2000" b="0" dirty="0" smtClean="0">
                <a:solidFill>
                  <a:srgbClr val="0070C0"/>
                </a:solidFill>
                <a:latin typeface="+mn-lt"/>
              </a:rPr>
              <a:t> </a:t>
            </a:r>
            <a:r>
              <a:rPr lang="en-US" sz="2000" b="0" dirty="0" err="1" smtClean="0">
                <a:solidFill>
                  <a:srgbClr val="0070C0"/>
                </a:solidFill>
                <a:latin typeface="+mn-lt"/>
              </a:rPr>
              <a:t>hoặc</a:t>
            </a:r>
            <a:r>
              <a:rPr lang="en-US" sz="2000" b="0" dirty="0" smtClean="0">
                <a:solidFill>
                  <a:srgbClr val="0070C0"/>
                </a:solidFill>
                <a:latin typeface="+mn-lt"/>
              </a:rPr>
              <a:t> </a:t>
            </a:r>
            <a:r>
              <a:rPr lang="en-US" sz="2000" b="0" dirty="0" err="1" smtClean="0">
                <a:solidFill>
                  <a:srgbClr val="0070C0"/>
                </a:solidFill>
                <a:latin typeface="+mn-lt"/>
              </a:rPr>
              <a:t>cơ</a:t>
            </a:r>
            <a:r>
              <a:rPr lang="en-US" sz="2000" b="0" dirty="0" smtClean="0">
                <a:solidFill>
                  <a:srgbClr val="0070C0"/>
                </a:solidFill>
                <a:latin typeface="+mn-lt"/>
              </a:rPr>
              <a:t> </a:t>
            </a:r>
            <a:r>
              <a:rPr lang="en-US" sz="2000" b="0" dirty="0" err="1" smtClean="0">
                <a:solidFill>
                  <a:srgbClr val="0070C0"/>
                </a:solidFill>
                <a:latin typeface="+mn-lt"/>
              </a:rPr>
              <a:t>quan</a:t>
            </a:r>
            <a:r>
              <a:rPr lang="en-US" sz="2000" b="0" dirty="0" smtClean="0">
                <a:solidFill>
                  <a:srgbClr val="0070C0"/>
                </a:solidFill>
                <a:latin typeface="+mn-lt"/>
              </a:rPr>
              <a:t> </a:t>
            </a:r>
            <a:r>
              <a:rPr lang="en-US" sz="2000" b="0" dirty="0" err="1" smtClean="0">
                <a:solidFill>
                  <a:srgbClr val="0070C0"/>
                </a:solidFill>
                <a:latin typeface="+mn-lt"/>
              </a:rPr>
              <a:t>cấp</a:t>
            </a:r>
            <a:r>
              <a:rPr lang="en-US" sz="2000" b="0" dirty="0" smtClean="0">
                <a:solidFill>
                  <a:srgbClr val="0070C0"/>
                </a:solidFill>
                <a:latin typeface="+mn-lt"/>
              </a:rPr>
              <a:t> </a:t>
            </a:r>
            <a:r>
              <a:rPr lang="en-US" sz="2000" b="0" dirty="0" err="1" smtClean="0">
                <a:solidFill>
                  <a:srgbClr val="0070C0"/>
                </a:solidFill>
                <a:latin typeface="+mn-lt"/>
              </a:rPr>
              <a:t>trên</a:t>
            </a:r>
            <a:r>
              <a:rPr lang="en-US" sz="2000" b="0" dirty="0" smtClean="0">
                <a:solidFill>
                  <a:srgbClr val="0070C0"/>
                </a:solidFill>
                <a:latin typeface="+mn-lt"/>
              </a:rPr>
              <a:t> </a:t>
            </a:r>
            <a:r>
              <a:rPr lang="en-US" sz="2000" b="0" dirty="0" err="1" smtClean="0">
                <a:solidFill>
                  <a:srgbClr val="0070C0"/>
                </a:solidFill>
                <a:latin typeface="+mn-lt"/>
              </a:rPr>
              <a:t>trực</a:t>
            </a:r>
            <a:r>
              <a:rPr lang="en-US" sz="2000" b="0" dirty="0" smtClean="0">
                <a:solidFill>
                  <a:srgbClr val="0070C0"/>
                </a:solidFill>
                <a:latin typeface="+mn-lt"/>
              </a:rPr>
              <a:t> </a:t>
            </a:r>
            <a:r>
              <a:rPr lang="en-US" sz="2000" b="0" dirty="0" err="1" smtClean="0">
                <a:solidFill>
                  <a:srgbClr val="0070C0"/>
                </a:solidFill>
                <a:latin typeface="+mn-lt"/>
              </a:rPr>
              <a:t>tiếp</a:t>
            </a:r>
            <a:endParaRPr lang="en-US" sz="2000" b="0" dirty="0" smtClean="0">
              <a:solidFill>
                <a:srgbClr val="0070C0"/>
              </a:solidFill>
              <a:latin typeface="+mn-lt"/>
            </a:endParaRPr>
          </a:p>
          <a:p>
            <a:pPr marL="342900" indent="-342900">
              <a:spcBef>
                <a:spcPts val="600"/>
              </a:spcBef>
              <a:spcAft>
                <a:spcPts val="600"/>
              </a:spcAft>
              <a:buBlip>
                <a:blip r:embed="rId4"/>
              </a:buBlip>
            </a:pPr>
            <a:r>
              <a:rPr lang="en-US" sz="2000" b="0" dirty="0" err="1" smtClean="0">
                <a:solidFill>
                  <a:srgbClr val="165751"/>
                </a:solidFill>
                <a:latin typeface="+mn-lt"/>
              </a:rPr>
              <a:t>Thời</a:t>
            </a:r>
            <a:r>
              <a:rPr lang="en-US" sz="2000" b="0" dirty="0" smtClean="0">
                <a:solidFill>
                  <a:srgbClr val="165751"/>
                </a:solidFill>
                <a:latin typeface="+mn-lt"/>
              </a:rPr>
              <a:t> </a:t>
            </a:r>
            <a:r>
              <a:rPr lang="en-US" sz="2000" b="0" dirty="0" err="1" smtClean="0">
                <a:solidFill>
                  <a:srgbClr val="165751"/>
                </a:solidFill>
                <a:latin typeface="+mn-lt"/>
              </a:rPr>
              <a:t>hạn</a:t>
            </a:r>
            <a:r>
              <a:rPr lang="en-US" sz="2000" b="0" dirty="0" smtClean="0">
                <a:solidFill>
                  <a:srgbClr val="165751"/>
                </a:solidFill>
                <a:latin typeface="+mn-lt"/>
              </a:rPr>
              <a:t> </a:t>
            </a:r>
            <a:r>
              <a:rPr lang="en-US" sz="2000" b="0" dirty="0" err="1" smtClean="0">
                <a:solidFill>
                  <a:srgbClr val="165751"/>
                </a:solidFill>
                <a:latin typeface="+mn-lt"/>
              </a:rPr>
              <a:t>nộp</a:t>
            </a:r>
            <a:r>
              <a:rPr lang="en-US" sz="2000" b="0" dirty="0" smtClean="0">
                <a:solidFill>
                  <a:srgbClr val="165751"/>
                </a:solidFill>
                <a:latin typeface="+mn-lt"/>
              </a:rPr>
              <a:t> </a:t>
            </a:r>
            <a:r>
              <a:rPr lang="en-US" sz="2000" b="0" dirty="0" err="1" smtClean="0">
                <a:solidFill>
                  <a:srgbClr val="165751"/>
                </a:solidFill>
                <a:latin typeface="+mn-lt"/>
              </a:rPr>
              <a:t>nhiều</a:t>
            </a:r>
            <a:r>
              <a:rPr lang="en-US" sz="2000" b="0" dirty="0" smtClean="0">
                <a:solidFill>
                  <a:srgbClr val="165751"/>
                </a:solidFill>
                <a:latin typeface="+mn-lt"/>
              </a:rPr>
              <a:t> </a:t>
            </a:r>
            <a:r>
              <a:rPr lang="en-US" sz="2000" b="0" dirty="0" err="1" smtClean="0">
                <a:solidFill>
                  <a:srgbClr val="165751"/>
                </a:solidFill>
                <a:latin typeface="+mn-lt"/>
              </a:rPr>
              <a:t>lần</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quá</a:t>
            </a:r>
            <a:r>
              <a:rPr lang="en-US" sz="2000" b="0" dirty="0" smtClean="0">
                <a:solidFill>
                  <a:srgbClr val="165751"/>
                </a:solidFill>
                <a:latin typeface="+mn-lt"/>
              </a:rPr>
              <a:t> 03 </a:t>
            </a:r>
            <a:r>
              <a:rPr lang="en-US" sz="2000" b="0" dirty="0" err="1" smtClean="0">
                <a:solidFill>
                  <a:srgbClr val="165751"/>
                </a:solidFill>
                <a:latin typeface="+mn-lt"/>
              </a:rPr>
              <a:t>lần</a:t>
            </a:r>
            <a:r>
              <a:rPr lang="en-US" sz="2000" b="0" dirty="0" smtClean="0">
                <a:solidFill>
                  <a:srgbClr val="165751"/>
                </a:solidFill>
                <a:latin typeface="+mn-lt"/>
              </a:rPr>
              <a:t>, </a:t>
            </a:r>
            <a:r>
              <a:rPr lang="en-US" sz="2000" b="0" dirty="0" err="1" smtClean="0">
                <a:solidFill>
                  <a:srgbClr val="165751"/>
                </a:solidFill>
                <a:latin typeface="+mn-lt"/>
              </a:rPr>
              <a:t>không</a:t>
            </a:r>
            <a:r>
              <a:rPr lang="en-US" sz="2000" b="0" dirty="0" smtClean="0">
                <a:solidFill>
                  <a:srgbClr val="165751"/>
                </a:solidFill>
                <a:latin typeface="+mn-lt"/>
              </a:rPr>
              <a:t> </a:t>
            </a:r>
            <a:r>
              <a:rPr lang="en-US" sz="2000" b="0" dirty="0" err="1" smtClean="0">
                <a:solidFill>
                  <a:srgbClr val="165751"/>
                </a:solidFill>
                <a:latin typeface="+mn-lt"/>
              </a:rPr>
              <a:t>quá</a:t>
            </a:r>
            <a:r>
              <a:rPr lang="en-US" sz="2000" b="0" dirty="0" smtClean="0">
                <a:solidFill>
                  <a:srgbClr val="165751"/>
                </a:solidFill>
                <a:latin typeface="+mn-lt"/>
              </a:rPr>
              <a:t> 06 </a:t>
            </a:r>
            <a:r>
              <a:rPr lang="en-US" sz="2000" b="0" dirty="0" err="1" smtClean="0">
                <a:solidFill>
                  <a:srgbClr val="165751"/>
                </a:solidFill>
                <a:latin typeface="+mn-lt"/>
              </a:rPr>
              <a:t>tháng</a:t>
            </a:r>
            <a:endParaRPr lang="vi-VN" sz="2000" b="0" dirty="0">
              <a:solidFill>
                <a:srgbClr val="165751"/>
              </a:solidFill>
              <a:latin typeface="+mn-lt"/>
            </a:endParaRPr>
          </a:p>
          <a:p>
            <a:pPr marL="0" indent="0">
              <a:spcBef>
                <a:spcPts val="600"/>
              </a:spcBef>
              <a:spcAft>
                <a:spcPts val="600"/>
              </a:spcAft>
            </a:pPr>
            <a:endParaRPr lang="vi-VN" sz="2000" b="0" dirty="0">
              <a:solidFill>
                <a:srgbClr val="165751"/>
              </a:solidFill>
              <a:latin typeface="+mn-lt"/>
            </a:endParaRPr>
          </a:p>
        </p:txBody>
      </p:sp>
    </p:spTree>
    <p:extLst>
      <p:ext uri="{BB962C8B-B14F-4D97-AF65-F5344CB8AC3E}">
        <p14:creationId xmlns:p14="http://schemas.microsoft.com/office/powerpoint/2010/main" val="414271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4" name="Google Shape;144;p16"/>
          <p:cNvSpPr txBox="1"/>
          <p:nvPr/>
        </p:nvSpPr>
        <p:spPr>
          <a:xfrm>
            <a:off x="152400" y="503350"/>
            <a:ext cx="3124200" cy="3818700"/>
          </a:xfrm>
          <a:prstGeom prst="rect">
            <a:avLst/>
          </a:prstGeom>
          <a:noFill/>
          <a:ln>
            <a:noFill/>
          </a:ln>
        </p:spPr>
        <p:txBody>
          <a:bodyPr spcFirstLastPara="1" wrap="square" lIns="91425" tIns="91425" rIns="91425" bIns="91425" anchor="ctr" anchorCtr="0">
            <a:noAutofit/>
          </a:bodyPr>
          <a:lstStyle/>
          <a:p>
            <a:pPr algn="ctr"/>
            <a:r>
              <a:rPr lang="en-US" sz="1800" b="1" dirty="0" smtClean="0">
                <a:solidFill>
                  <a:srgbClr val="FFFF00"/>
                </a:solidFill>
              </a:rPr>
              <a:t>CƯỠNG CHẾ THI HÀNH QUYẾT ĐỊNH XỬ PHẠT</a:t>
            </a:r>
            <a:endParaRPr lang="en-US" sz="1800" b="1" dirty="0">
              <a:solidFill>
                <a:srgbClr val="FFFF00"/>
              </a:solidFill>
            </a:endParaRPr>
          </a:p>
        </p:txBody>
      </p:sp>
      <p:sp>
        <p:nvSpPr>
          <p:cNvPr id="145" name="Google Shape;145;p16"/>
          <p:cNvSpPr txBox="1">
            <a:spLocks noGrp="1"/>
          </p:cNvSpPr>
          <p:nvPr>
            <p:ph type="sldNum" idx="12"/>
          </p:nvPr>
        </p:nvSpPr>
        <p:spPr>
          <a:xfrm>
            <a:off x="-51050" y="4819400"/>
            <a:ext cx="349200" cy="3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54</a:t>
            </a:fld>
            <a:endParaRPr/>
          </a:p>
        </p:txBody>
      </p:sp>
      <p:sp>
        <p:nvSpPr>
          <p:cNvPr id="5" name="Google Shape;419;p37"/>
          <p:cNvSpPr txBox="1">
            <a:spLocks/>
          </p:cNvSpPr>
          <p:nvPr/>
        </p:nvSpPr>
        <p:spPr>
          <a:xfrm>
            <a:off x="3889332" y="590550"/>
            <a:ext cx="4800600" cy="3731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191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1pPr>
            <a:lvl2pPr marL="914400" marR="0" lvl="1"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2pPr>
            <a:lvl3pPr marL="1371600" marR="0" lvl="2" indent="-3810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3pPr>
            <a:lvl4pPr marL="1828800" marR="0" lvl="3"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4pPr>
            <a:lvl5pPr marL="2286000" marR="0" lvl="4"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5pPr>
            <a:lvl6pPr marL="2743200" marR="0" lvl="5"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6pPr>
            <a:lvl7pPr marL="3200400" marR="0" lvl="6"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7pPr>
            <a:lvl8pPr marL="3657600" marR="0" lvl="7"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8pPr>
            <a:lvl9pPr marL="4114800" marR="0" lvl="8" indent="-342900" algn="l" rtl="0">
              <a:lnSpc>
                <a:spcPct val="100000"/>
              </a:lnSpc>
              <a:spcBef>
                <a:spcPts val="0"/>
              </a:spcBef>
              <a:spcAft>
                <a:spcPts val="0"/>
              </a:spcAft>
              <a:buClr>
                <a:schemeClr val="accent6"/>
              </a:buClr>
              <a:buSzPts val="1800"/>
              <a:buFont typeface="Nixie One"/>
              <a:buNone/>
              <a:defRPr sz="1800" b="1" i="0" u="none" strike="noStrike" cap="none">
                <a:solidFill>
                  <a:schemeClr val="accent6"/>
                </a:solidFill>
                <a:latin typeface="Nixie One"/>
                <a:ea typeface="Nixie One"/>
                <a:cs typeface="Nixie One"/>
                <a:sym typeface="Nixie One"/>
              </a:defRPr>
            </a:lvl9pPr>
          </a:lstStyle>
          <a:p>
            <a:pPr marL="285750" indent="-285750">
              <a:spcBef>
                <a:spcPts val="600"/>
              </a:spcBef>
              <a:spcAft>
                <a:spcPts val="600"/>
              </a:spcAft>
              <a:buFont typeface="Nixie One"/>
              <a:buBlip>
                <a:blip r:embed="rId3"/>
              </a:buBlip>
            </a:pPr>
            <a:r>
              <a:rPr lang="en-US" sz="2000" b="0" dirty="0" err="1" smtClean="0">
                <a:solidFill>
                  <a:srgbClr val="165751"/>
                </a:solidFill>
                <a:latin typeface="+mn-lt"/>
              </a:rPr>
              <a:t>Khấu</a:t>
            </a:r>
            <a:r>
              <a:rPr lang="en-US" sz="2000" b="0" dirty="0" smtClean="0">
                <a:solidFill>
                  <a:srgbClr val="165751"/>
                </a:solidFill>
                <a:latin typeface="+mn-lt"/>
              </a:rPr>
              <a:t> </a:t>
            </a:r>
            <a:r>
              <a:rPr lang="en-US" sz="2000" b="0" dirty="0" err="1" smtClean="0">
                <a:solidFill>
                  <a:srgbClr val="165751"/>
                </a:solidFill>
                <a:latin typeface="+mn-lt"/>
              </a:rPr>
              <a:t>trừ</a:t>
            </a:r>
            <a:r>
              <a:rPr lang="en-US" sz="2000" b="0" dirty="0" smtClean="0">
                <a:solidFill>
                  <a:srgbClr val="165751"/>
                </a:solidFill>
                <a:latin typeface="+mn-lt"/>
              </a:rPr>
              <a:t> 1 </a:t>
            </a:r>
            <a:r>
              <a:rPr lang="en-US" sz="2000" b="0" dirty="0" err="1" smtClean="0">
                <a:solidFill>
                  <a:srgbClr val="165751"/>
                </a:solidFill>
                <a:latin typeface="+mn-lt"/>
              </a:rPr>
              <a:t>phần</a:t>
            </a:r>
            <a:r>
              <a:rPr lang="en-US" sz="2000" b="0" dirty="0" smtClean="0">
                <a:solidFill>
                  <a:srgbClr val="165751"/>
                </a:solidFill>
                <a:latin typeface="+mn-lt"/>
              </a:rPr>
              <a:t> </a:t>
            </a:r>
            <a:r>
              <a:rPr lang="en-US" sz="2000" b="0" dirty="0" err="1" smtClean="0">
                <a:solidFill>
                  <a:srgbClr val="165751"/>
                </a:solidFill>
                <a:latin typeface="+mn-lt"/>
              </a:rPr>
              <a:t>lương</a:t>
            </a:r>
            <a:r>
              <a:rPr lang="en-US" sz="2000" b="0" dirty="0" smtClean="0">
                <a:solidFill>
                  <a:srgbClr val="165751"/>
                </a:solidFill>
                <a:latin typeface="+mn-lt"/>
              </a:rPr>
              <a:t>, </a:t>
            </a:r>
            <a:r>
              <a:rPr lang="en-US" sz="2000" b="0" dirty="0" err="1" smtClean="0">
                <a:solidFill>
                  <a:srgbClr val="165751"/>
                </a:solidFill>
                <a:latin typeface="+mn-lt"/>
              </a:rPr>
              <a:t>thu</a:t>
            </a:r>
            <a:r>
              <a:rPr lang="en-US" sz="2000" b="0" dirty="0" smtClean="0">
                <a:solidFill>
                  <a:srgbClr val="165751"/>
                </a:solidFill>
                <a:latin typeface="+mn-lt"/>
              </a:rPr>
              <a:t> </a:t>
            </a:r>
            <a:r>
              <a:rPr lang="en-US" sz="2000" b="0" dirty="0" err="1" smtClean="0">
                <a:solidFill>
                  <a:srgbClr val="165751"/>
                </a:solidFill>
                <a:latin typeface="+mn-lt"/>
              </a:rPr>
              <a:t>nhập</a:t>
            </a:r>
            <a:r>
              <a:rPr lang="en-US" sz="2000" b="0" dirty="0" smtClean="0">
                <a:solidFill>
                  <a:srgbClr val="165751"/>
                </a:solidFill>
                <a:latin typeface="+mn-lt"/>
              </a:rPr>
              <a:t>, </a:t>
            </a:r>
            <a:r>
              <a:rPr lang="en-US" sz="2000" b="0" dirty="0" err="1" smtClean="0">
                <a:solidFill>
                  <a:srgbClr val="165751"/>
                </a:solidFill>
                <a:latin typeface="+mn-lt"/>
              </a:rPr>
              <a:t>khấu</a:t>
            </a:r>
            <a:r>
              <a:rPr lang="en-US" sz="2000" b="0" dirty="0" smtClean="0">
                <a:solidFill>
                  <a:srgbClr val="165751"/>
                </a:solidFill>
                <a:latin typeface="+mn-lt"/>
              </a:rPr>
              <a:t> </a:t>
            </a:r>
            <a:r>
              <a:rPr lang="en-US" sz="2000" b="0" dirty="0" err="1" smtClean="0">
                <a:solidFill>
                  <a:srgbClr val="165751"/>
                </a:solidFill>
                <a:latin typeface="+mn-lt"/>
              </a:rPr>
              <a:t>trừ</a:t>
            </a:r>
            <a:r>
              <a:rPr lang="en-US" sz="2000" b="0" dirty="0" smtClean="0">
                <a:solidFill>
                  <a:srgbClr val="165751"/>
                </a:solidFill>
                <a:latin typeface="+mn-lt"/>
              </a:rPr>
              <a:t> </a:t>
            </a:r>
            <a:r>
              <a:rPr lang="en-US" sz="2000" b="0" dirty="0" err="1" smtClean="0">
                <a:solidFill>
                  <a:srgbClr val="165751"/>
                </a:solidFill>
                <a:latin typeface="+mn-lt"/>
              </a:rPr>
              <a:t>tiền</a:t>
            </a:r>
            <a:r>
              <a:rPr lang="en-US" sz="2000" b="0" dirty="0" smtClean="0">
                <a:solidFill>
                  <a:srgbClr val="165751"/>
                </a:solidFill>
                <a:latin typeface="+mn-lt"/>
              </a:rPr>
              <a:t> </a:t>
            </a:r>
            <a:r>
              <a:rPr lang="en-US" sz="2000" b="0" dirty="0" err="1" smtClean="0">
                <a:solidFill>
                  <a:srgbClr val="165751"/>
                </a:solidFill>
                <a:latin typeface="+mn-lt"/>
              </a:rPr>
              <a:t>từ</a:t>
            </a:r>
            <a:r>
              <a:rPr lang="en-US" sz="2000" b="0" dirty="0" smtClean="0">
                <a:solidFill>
                  <a:srgbClr val="165751"/>
                </a:solidFill>
                <a:latin typeface="+mn-lt"/>
              </a:rPr>
              <a:t> </a:t>
            </a:r>
            <a:r>
              <a:rPr lang="en-US" sz="2000" b="0" dirty="0" err="1" smtClean="0">
                <a:solidFill>
                  <a:srgbClr val="165751"/>
                </a:solidFill>
                <a:latin typeface="+mn-lt"/>
              </a:rPr>
              <a:t>tài</a:t>
            </a:r>
            <a:r>
              <a:rPr lang="en-US" sz="2000" b="0" dirty="0" smtClean="0">
                <a:solidFill>
                  <a:srgbClr val="165751"/>
                </a:solidFill>
                <a:latin typeface="+mn-lt"/>
              </a:rPr>
              <a:t> </a:t>
            </a:r>
            <a:r>
              <a:rPr lang="en-US" sz="2000" b="0" dirty="0" err="1" smtClean="0">
                <a:solidFill>
                  <a:srgbClr val="165751"/>
                </a:solidFill>
                <a:latin typeface="+mn-lt"/>
              </a:rPr>
              <a:t>khoản</a:t>
            </a:r>
            <a:r>
              <a:rPr lang="en-US" sz="2000" b="0" dirty="0" smtClean="0">
                <a:solidFill>
                  <a:srgbClr val="165751"/>
                </a:solidFill>
                <a:latin typeface="+mn-lt"/>
              </a:rPr>
              <a:t> </a:t>
            </a:r>
            <a:r>
              <a:rPr lang="en-US" sz="2000" b="0" dirty="0" err="1" smtClean="0">
                <a:solidFill>
                  <a:srgbClr val="165751"/>
                </a:solidFill>
                <a:latin typeface="+mn-lt"/>
              </a:rPr>
              <a:t>của</a:t>
            </a:r>
            <a:r>
              <a:rPr lang="en-US" sz="2000" b="0" dirty="0" smtClean="0">
                <a:solidFill>
                  <a:srgbClr val="165751"/>
                </a:solidFill>
                <a:latin typeface="+mn-lt"/>
              </a:rPr>
              <a:t> </a:t>
            </a:r>
            <a:r>
              <a:rPr lang="en-US" sz="2000" b="0" dirty="0" err="1" smtClean="0">
                <a:solidFill>
                  <a:srgbClr val="165751"/>
                </a:solidFill>
                <a:latin typeface="+mn-lt"/>
              </a:rPr>
              <a:t>tổ</a:t>
            </a:r>
            <a:r>
              <a:rPr lang="en-US" sz="2000" b="0" dirty="0" smtClean="0">
                <a:solidFill>
                  <a:srgbClr val="165751"/>
                </a:solidFill>
                <a:latin typeface="+mn-lt"/>
              </a:rPr>
              <a:t> </a:t>
            </a:r>
            <a:r>
              <a:rPr lang="en-US" sz="2000" b="0" dirty="0" err="1" smtClean="0">
                <a:solidFill>
                  <a:srgbClr val="165751"/>
                </a:solidFill>
                <a:latin typeface="+mn-lt"/>
              </a:rPr>
              <a:t>chức</a:t>
            </a:r>
            <a:r>
              <a:rPr lang="en-US" sz="2000" b="0" dirty="0" smtClean="0">
                <a:solidFill>
                  <a:srgbClr val="165751"/>
                </a:solidFill>
                <a:latin typeface="+mn-lt"/>
              </a:rPr>
              <a:t>, </a:t>
            </a:r>
            <a:r>
              <a:rPr lang="en-US" sz="2000" b="0" dirty="0" err="1" smtClean="0">
                <a:solidFill>
                  <a:srgbClr val="165751"/>
                </a:solidFill>
                <a:latin typeface="+mn-lt"/>
              </a:rPr>
              <a:t>cá</a:t>
            </a:r>
            <a:r>
              <a:rPr lang="en-US" sz="2000" b="0" dirty="0" smtClean="0">
                <a:solidFill>
                  <a:srgbClr val="165751"/>
                </a:solidFill>
                <a:latin typeface="+mn-lt"/>
              </a:rPr>
              <a:t> </a:t>
            </a:r>
            <a:r>
              <a:rPr lang="en-US" sz="2000" b="0" dirty="0" err="1" smtClean="0">
                <a:solidFill>
                  <a:srgbClr val="165751"/>
                </a:solidFill>
                <a:latin typeface="+mn-lt"/>
              </a:rPr>
              <a:t>nhân</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Kê</a:t>
            </a:r>
            <a:r>
              <a:rPr lang="en-US" sz="2000" b="0" dirty="0" smtClean="0">
                <a:solidFill>
                  <a:srgbClr val="165751"/>
                </a:solidFill>
                <a:latin typeface="+mn-lt"/>
              </a:rPr>
              <a:t> </a:t>
            </a:r>
            <a:r>
              <a:rPr lang="en-US" sz="2000" b="0" dirty="0" err="1" smtClean="0">
                <a:solidFill>
                  <a:srgbClr val="165751"/>
                </a:solidFill>
                <a:latin typeface="+mn-lt"/>
              </a:rPr>
              <a:t>biên</a:t>
            </a:r>
            <a:r>
              <a:rPr lang="en-US" sz="2000" b="0" dirty="0" smtClean="0">
                <a:solidFill>
                  <a:srgbClr val="165751"/>
                </a:solidFill>
                <a:latin typeface="+mn-lt"/>
              </a:rPr>
              <a:t> </a:t>
            </a:r>
            <a:r>
              <a:rPr lang="en-US" sz="2000" b="0" dirty="0" err="1" smtClean="0">
                <a:solidFill>
                  <a:srgbClr val="165751"/>
                </a:solidFill>
                <a:latin typeface="+mn-lt"/>
              </a:rPr>
              <a:t>tài</a:t>
            </a:r>
            <a:r>
              <a:rPr lang="en-US" sz="2000" b="0" dirty="0" smtClean="0">
                <a:solidFill>
                  <a:srgbClr val="165751"/>
                </a:solidFill>
                <a:latin typeface="+mn-lt"/>
              </a:rPr>
              <a:t> </a:t>
            </a:r>
            <a:r>
              <a:rPr lang="en-US" sz="2000" b="0" dirty="0" err="1" smtClean="0">
                <a:solidFill>
                  <a:srgbClr val="165751"/>
                </a:solidFill>
                <a:latin typeface="+mn-lt"/>
              </a:rPr>
              <a:t>sản</a:t>
            </a:r>
            <a:r>
              <a:rPr lang="en-US" sz="2000" b="0" dirty="0" smtClean="0">
                <a:solidFill>
                  <a:srgbClr val="165751"/>
                </a:solidFill>
                <a:latin typeface="+mn-lt"/>
              </a:rPr>
              <a:t> </a:t>
            </a:r>
            <a:r>
              <a:rPr lang="en-US" sz="2000" b="0" dirty="0" err="1" smtClean="0">
                <a:solidFill>
                  <a:srgbClr val="165751"/>
                </a:solidFill>
                <a:latin typeface="+mn-lt"/>
              </a:rPr>
              <a:t>để</a:t>
            </a:r>
            <a:r>
              <a:rPr lang="en-US" sz="2000" b="0" dirty="0" smtClean="0">
                <a:solidFill>
                  <a:srgbClr val="165751"/>
                </a:solidFill>
                <a:latin typeface="+mn-lt"/>
              </a:rPr>
              <a:t> </a:t>
            </a:r>
            <a:r>
              <a:rPr lang="en-US" sz="2000" b="0" dirty="0" err="1" smtClean="0">
                <a:solidFill>
                  <a:srgbClr val="165751"/>
                </a:solidFill>
                <a:latin typeface="+mn-lt"/>
              </a:rPr>
              <a:t>bán</a:t>
            </a:r>
            <a:r>
              <a:rPr lang="en-US" sz="2000" b="0" dirty="0" smtClean="0">
                <a:solidFill>
                  <a:srgbClr val="165751"/>
                </a:solidFill>
                <a:latin typeface="+mn-lt"/>
              </a:rPr>
              <a:t> </a:t>
            </a:r>
            <a:r>
              <a:rPr lang="en-US" sz="2000" b="0" dirty="0" err="1" smtClean="0">
                <a:solidFill>
                  <a:srgbClr val="165751"/>
                </a:solidFill>
                <a:latin typeface="+mn-lt"/>
              </a:rPr>
              <a:t>đấu</a:t>
            </a:r>
            <a:r>
              <a:rPr lang="en-US" sz="2000" b="0" dirty="0" smtClean="0">
                <a:solidFill>
                  <a:srgbClr val="165751"/>
                </a:solidFill>
                <a:latin typeface="+mn-lt"/>
              </a:rPr>
              <a:t> </a:t>
            </a:r>
            <a:r>
              <a:rPr lang="en-US" sz="2000" b="0" dirty="0" err="1" smtClean="0">
                <a:solidFill>
                  <a:srgbClr val="165751"/>
                </a:solidFill>
                <a:latin typeface="+mn-lt"/>
              </a:rPr>
              <a:t>giá</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smtClean="0">
                <a:solidFill>
                  <a:srgbClr val="165751"/>
                </a:solidFill>
                <a:latin typeface="+mn-lt"/>
              </a:rPr>
              <a:t>Thu </a:t>
            </a:r>
            <a:r>
              <a:rPr lang="en-US" sz="2000" b="0" dirty="0" err="1" smtClean="0">
                <a:solidFill>
                  <a:srgbClr val="165751"/>
                </a:solidFill>
                <a:latin typeface="+mn-lt"/>
              </a:rPr>
              <a:t>tiền</a:t>
            </a:r>
            <a:r>
              <a:rPr lang="en-US" sz="2000" b="0" dirty="0" smtClean="0">
                <a:solidFill>
                  <a:srgbClr val="165751"/>
                </a:solidFill>
                <a:latin typeface="+mn-lt"/>
              </a:rPr>
              <a:t>, </a:t>
            </a:r>
            <a:r>
              <a:rPr lang="en-US" sz="2000" b="0" dirty="0" err="1" smtClean="0">
                <a:solidFill>
                  <a:srgbClr val="165751"/>
                </a:solidFill>
                <a:latin typeface="+mn-lt"/>
              </a:rPr>
              <a:t>tài</a:t>
            </a:r>
            <a:r>
              <a:rPr lang="en-US" sz="2000" b="0" dirty="0" smtClean="0">
                <a:solidFill>
                  <a:srgbClr val="165751"/>
                </a:solidFill>
                <a:latin typeface="+mn-lt"/>
              </a:rPr>
              <a:t> </a:t>
            </a:r>
            <a:r>
              <a:rPr lang="en-US" sz="2000" b="0" dirty="0" err="1" smtClean="0">
                <a:solidFill>
                  <a:srgbClr val="165751"/>
                </a:solidFill>
                <a:latin typeface="+mn-lt"/>
              </a:rPr>
              <a:t>sản</a:t>
            </a:r>
            <a:r>
              <a:rPr lang="en-US" sz="2000" b="0" dirty="0" smtClean="0">
                <a:solidFill>
                  <a:srgbClr val="165751"/>
                </a:solidFill>
                <a:latin typeface="+mn-lt"/>
              </a:rPr>
              <a:t> do </a:t>
            </a:r>
            <a:r>
              <a:rPr lang="en-US" sz="2000" b="0" dirty="0" err="1" smtClean="0">
                <a:solidFill>
                  <a:srgbClr val="165751"/>
                </a:solidFill>
                <a:latin typeface="+mn-lt"/>
              </a:rPr>
              <a:t>cá</a:t>
            </a:r>
            <a:r>
              <a:rPr lang="en-US" sz="2000" b="0" dirty="0" smtClean="0">
                <a:solidFill>
                  <a:srgbClr val="165751"/>
                </a:solidFill>
                <a:latin typeface="+mn-lt"/>
              </a:rPr>
              <a:t> </a:t>
            </a:r>
            <a:r>
              <a:rPr lang="en-US" sz="2000" b="0" dirty="0" err="1" smtClean="0">
                <a:solidFill>
                  <a:srgbClr val="165751"/>
                </a:solidFill>
                <a:latin typeface="+mn-lt"/>
              </a:rPr>
              <a:t>nhân</a:t>
            </a:r>
            <a:r>
              <a:rPr lang="en-US" sz="2000" b="0" dirty="0" smtClean="0">
                <a:solidFill>
                  <a:srgbClr val="165751"/>
                </a:solidFill>
                <a:latin typeface="+mn-lt"/>
              </a:rPr>
              <a:t>, </a:t>
            </a:r>
            <a:r>
              <a:rPr lang="en-US" sz="2000" b="0" dirty="0" err="1" smtClean="0">
                <a:solidFill>
                  <a:srgbClr val="165751"/>
                </a:solidFill>
                <a:latin typeface="+mn-lt"/>
              </a:rPr>
              <a:t>tổ</a:t>
            </a:r>
            <a:r>
              <a:rPr lang="en-US" sz="2000" b="0" dirty="0" smtClean="0">
                <a:solidFill>
                  <a:srgbClr val="165751"/>
                </a:solidFill>
                <a:latin typeface="+mn-lt"/>
              </a:rPr>
              <a:t> </a:t>
            </a:r>
            <a:r>
              <a:rPr lang="en-US" sz="2000" b="0" dirty="0" err="1" smtClean="0">
                <a:solidFill>
                  <a:srgbClr val="165751"/>
                </a:solidFill>
                <a:latin typeface="+mn-lt"/>
              </a:rPr>
              <a:t>chức</a:t>
            </a:r>
            <a:r>
              <a:rPr lang="en-US" sz="2000" b="0" dirty="0" smtClean="0">
                <a:solidFill>
                  <a:srgbClr val="165751"/>
                </a:solidFill>
                <a:latin typeface="+mn-lt"/>
              </a:rPr>
              <a:t> </a:t>
            </a:r>
            <a:r>
              <a:rPr lang="en-US" sz="2000" b="0" dirty="0" err="1" smtClean="0">
                <a:solidFill>
                  <a:srgbClr val="165751"/>
                </a:solidFill>
                <a:latin typeface="+mn-lt"/>
              </a:rPr>
              <a:t>khác</a:t>
            </a:r>
            <a:r>
              <a:rPr lang="en-US" sz="2000" b="0" dirty="0" smtClean="0">
                <a:solidFill>
                  <a:srgbClr val="165751"/>
                </a:solidFill>
                <a:latin typeface="+mn-lt"/>
              </a:rPr>
              <a:t> </a:t>
            </a:r>
            <a:r>
              <a:rPr lang="en-US" sz="2000" b="0" dirty="0" err="1" smtClean="0">
                <a:solidFill>
                  <a:srgbClr val="165751"/>
                </a:solidFill>
                <a:latin typeface="+mn-lt"/>
              </a:rPr>
              <a:t>đang</a:t>
            </a:r>
            <a:r>
              <a:rPr lang="en-US" sz="2000" b="0" dirty="0" smtClean="0">
                <a:solidFill>
                  <a:srgbClr val="165751"/>
                </a:solidFill>
                <a:latin typeface="+mn-lt"/>
              </a:rPr>
              <a:t> </a:t>
            </a:r>
            <a:r>
              <a:rPr lang="en-US" sz="2000" b="0" dirty="0" err="1" smtClean="0">
                <a:solidFill>
                  <a:srgbClr val="165751"/>
                </a:solidFill>
                <a:latin typeface="+mn-lt"/>
              </a:rPr>
              <a:t>giữ</a:t>
            </a:r>
            <a:r>
              <a:rPr lang="en-US" sz="2000" b="0" dirty="0" smtClean="0">
                <a:solidFill>
                  <a:srgbClr val="165751"/>
                </a:solidFill>
                <a:latin typeface="+mn-lt"/>
              </a:rPr>
              <a:t> </a:t>
            </a:r>
            <a:r>
              <a:rPr lang="en-US" sz="2000" b="0" dirty="0" err="1" smtClean="0">
                <a:solidFill>
                  <a:srgbClr val="165751"/>
                </a:solidFill>
                <a:latin typeface="+mn-lt"/>
              </a:rPr>
              <a:t>nếu</a:t>
            </a:r>
            <a:r>
              <a:rPr lang="en-US" sz="2000" b="0" dirty="0" smtClean="0">
                <a:solidFill>
                  <a:srgbClr val="165751"/>
                </a:solidFill>
                <a:latin typeface="+mn-lt"/>
              </a:rPr>
              <a:t> </a:t>
            </a:r>
            <a:r>
              <a:rPr lang="en-US" sz="2000" b="0" dirty="0" err="1" smtClean="0">
                <a:solidFill>
                  <a:srgbClr val="165751"/>
                </a:solidFill>
                <a:latin typeface="+mn-lt"/>
              </a:rPr>
              <a:t>cá</a:t>
            </a:r>
            <a:r>
              <a:rPr lang="en-US" sz="2000" b="0" dirty="0" smtClean="0">
                <a:solidFill>
                  <a:srgbClr val="165751"/>
                </a:solidFill>
                <a:latin typeface="+mn-lt"/>
              </a:rPr>
              <a:t> </a:t>
            </a:r>
            <a:r>
              <a:rPr lang="en-US" sz="2000" b="0" dirty="0" err="1" smtClean="0">
                <a:solidFill>
                  <a:srgbClr val="165751"/>
                </a:solidFill>
                <a:latin typeface="+mn-lt"/>
              </a:rPr>
              <a:t>nhân</a:t>
            </a:r>
            <a:r>
              <a:rPr lang="en-US" sz="2000" b="0" dirty="0" smtClean="0">
                <a:solidFill>
                  <a:srgbClr val="165751"/>
                </a:solidFill>
                <a:latin typeface="+mn-lt"/>
              </a:rPr>
              <a:t>, </a:t>
            </a:r>
            <a:r>
              <a:rPr lang="en-US" sz="2000" b="0" dirty="0" err="1" smtClean="0">
                <a:solidFill>
                  <a:srgbClr val="165751"/>
                </a:solidFill>
                <a:latin typeface="+mn-lt"/>
              </a:rPr>
              <a:t>tổ</a:t>
            </a:r>
            <a:r>
              <a:rPr lang="en-US" sz="2000" b="0" dirty="0" smtClean="0">
                <a:solidFill>
                  <a:srgbClr val="165751"/>
                </a:solidFill>
                <a:latin typeface="+mn-lt"/>
              </a:rPr>
              <a:t> </a:t>
            </a:r>
            <a:r>
              <a:rPr lang="en-US" sz="2000" b="0" dirty="0" err="1" smtClean="0">
                <a:solidFill>
                  <a:srgbClr val="165751"/>
                </a:solidFill>
                <a:latin typeface="+mn-lt"/>
              </a:rPr>
              <a:t>chức</a:t>
            </a:r>
            <a:r>
              <a:rPr lang="en-US" sz="2000" b="0" dirty="0" smtClean="0">
                <a:solidFill>
                  <a:srgbClr val="165751"/>
                </a:solidFill>
                <a:latin typeface="+mn-lt"/>
              </a:rPr>
              <a:t> vi </a:t>
            </a:r>
            <a:r>
              <a:rPr lang="en-US" sz="2000" b="0" dirty="0" err="1" smtClean="0">
                <a:solidFill>
                  <a:srgbClr val="165751"/>
                </a:solidFill>
                <a:latin typeface="+mn-lt"/>
              </a:rPr>
              <a:t>phạm</a:t>
            </a:r>
            <a:r>
              <a:rPr lang="en-US" sz="2000" b="0" dirty="0" smtClean="0">
                <a:solidFill>
                  <a:srgbClr val="165751"/>
                </a:solidFill>
                <a:latin typeface="+mn-lt"/>
              </a:rPr>
              <a:t> </a:t>
            </a:r>
            <a:r>
              <a:rPr lang="en-US" sz="2000" b="0" dirty="0" err="1" smtClean="0">
                <a:solidFill>
                  <a:srgbClr val="165751"/>
                </a:solidFill>
                <a:latin typeface="+mn-lt"/>
              </a:rPr>
              <a:t>cố</a:t>
            </a:r>
            <a:r>
              <a:rPr lang="en-US" sz="2000" b="0" dirty="0" smtClean="0">
                <a:solidFill>
                  <a:srgbClr val="165751"/>
                </a:solidFill>
                <a:latin typeface="+mn-lt"/>
              </a:rPr>
              <a:t> </a:t>
            </a:r>
            <a:r>
              <a:rPr lang="en-US" sz="2000" b="0" dirty="0" err="1" smtClean="0">
                <a:solidFill>
                  <a:srgbClr val="165751"/>
                </a:solidFill>
                <a:latin typeface="+mn-lt"/>
              </a:rPr>
              <a:t>tình</a:t>
            </a:r>
            <a:r>
              <a:rPr lang="en-US" sz="2000" b="0" dirty="0" smtClean="0">
                <a:solidFill>
                  <a:srgbClr val="165751"/>
                </a:solidFill>
                <a:latin typeface="+mn-lt"/>
              </a:rPr>
              <a:t> </a:t>
            </a:r>
            <a:r>
              <a:rPr lang="en-US" sz="2000" b="0" dirty="0" err="1" smtClean="0">
                <a:solidFill>
                  <a:srgbClr val="165751"/>
                </a:solidFill>
                <a:latin typeface="+mn-lt"/>
              </a:rPr>
              <a:t>tẩu</a:t>
            </a:r>
            <a:r>
              <a:rPr lang="en-US" sz="2000" b="0" dirty="0" smtClean="0">
                <a:solidFill>
                  <a:srgbClr val="165751"/>
                </a:solidFill>
                <a:latin typeface="+mn-lt"/>
              </a:rPr>
              <a:t> </a:t>
            </a:r>
            <a:r>
              <a:rPr lang="en-US" sz="2000" b="0" dirty="0" err="1" smtClean="0">
                <a:solidFill>
                  <a:srgbClr val="165751"/>
                </a:solidFill>
                <a:latin typeface="+mn-lt"/>
              </a:rPr>
              <a:t>tán</a:t>
            </a:r>
            <a:r>
              <a:rPr lang="en-US" sz="2000" b="0" dirty="0" smtClean="0">
                <a:solidFill>
                  <a:srgbClr val="165751"/>
                </a:solidFill>
                <a:latin typeface="+mn-lt"/>
              </a:rPr>
              <a:t> </a:t>
            </a:r>
            <a:r>
              <a:rPr lang="en-US" sz="2000" b="0" dirty="0" err="1" smtClean="0">
                <a:solidFill>
                  <a:srgbClr val="165751"/>
                </a:solidFill>
                <a:latin typeface="+mn-lt"/>
              </a:rPr>
              <a:t>tài</a:t>
            </a:r>
            <a:r>
              <a:rPr lang="en-US" sz="2000" b="0" dirty="0" smtClean="0">
                <a:solidFill>
                  <a:srgbClr val="165751"/>
                </a:solidFill>
                <a:latin typeface="+mn-lt"/>
              </a:rPr>
              <a:t> </a:t>
            </a:r>
            <a:r>
              <a:rPr lang="en-US" sz="2000" b="0" dirty="0" err="1" smtClean="0">
                <a:solidFill>
                  <a:srgbClr val="165751"/>
                </a:solidFill>
                <a:latin typeface="+mn-lt"/>
              </a:rPr>
              <a:t>sản</a:t>
            </a:r>
            <a:endParaRPr lang="en-US" sz="2000" b="0" dirty="0" smtClean="0">
              <a:solidFill>
                <a:srgbClr val="165751"/>
              </a:solidFill>
              <a:latin typeface="+mn-lt"/>
            </a:endParaRPr>
          </a:p>
          <a:p>
            <a:pPr marL="285750" indent="-285750">
              <a:spcBef>
                <a:spcPts val="600"/>
              </a:spcBef>
              <a:spcAft>
                <a:spcPts val="600"/>
              </a:spcAft>
              <a:buFont typeface="Nixie One"/>
              <a:buBlip>
                <a:blip r:embed="rId3"/>
              </a:buBlip>
            </a:pPr>
            <a:r>
              <a:rPr lang="en-US" sz="2000" b="0" dirty="0" err="1" smtClean="0">
                <a:solidFill>
                  <a:srgbClr val="165751"/>
                </a:solidFill>
                <a:latin typeface="+mn-lt"/>
              </a:rPr>
              <a:t>Người</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thẩm</a:t>
            </a:r>
            <a:r>
              <a:rPr lang="en-US" sz="2000" b="0" dirty="0" smtClean="0">
                <a:solidFill>
                  <a:srgbClr val="165751"/>
                </a:solidFill>
                <a:latin typeface="+mn-lt"/>
              </a:rPr>
              <a:t> </a:t>
            </a:r>
            <a:r>
              <a:rPr lang="en-US" sz="2000" b="0" dirty="0" err="1" smtClean="0">
                <a:solidFill>
                  <a:srgbClr val="165751"/>
                </a:solidFill>
                <a:latin typeface="+mn-lt"/>
              </a:rPr>
              <a:t>quyền</a:t>
            </a:r>
            <a:r>
              <a:rPr lang="en-US" sz="2000" b="0" dirty="0" smtClean="0">
                <a:solidFill>
                  <a:srgbClr val="165751"/>
                </a:solidFill>
                <a:latin typeface="+mn-lt"/>
              </a:rPr>
              <a:t> </a:t>
            </a:r>
            <a:r>
              <a:rPr lang="en-US" sz="2000" b="0" dirty="0" err="1" smtClean="0">
                <a:solidFill>
                  <a:srgbClr val="165751"/>
                </a:solidFill>
                <a:latin typeface="+mn-lt"/>
              </a:rPr>
              <a:t>xử</a:t>
            </a:r>
            <a:r>
              <a:rPr lang="en-US" sz="2000" b="0" dirty="0" smtClean="0">
                <a:solidFill>
                  <a:srgbClr val="165751"/>
                </a:solidFill>
                <a:latin typeface="+mn-lt"/>
              </a:rPr>
              <a:t> </a:t>
            </a:r>
            <a:r>
              <a:rPr lang="en-US" sz="2000" b="0" dirty="0" err="1" smtClean="0">
                <a:solidFill>
                  <a:srgbClr val="165751"/>
                </a:solidFill>
                <a:latin typeface="+mn-lt"/>
              </a:rPr>
              <a:t>phạt</a:t>
            </a:r>
            <a:r>
              <a:rPr lang="en-US" sz="2000" b="0" dirty="0" smtClean="0">
                <a:solidFill>
                  <a:srgbClr val="165751"/>
                </a:solidFill>
                <a:latin typeface="+mn-lt"/>
              </a:rPr>
              <a:t> </a:t>
            </a:r>
            <a:r>
              <a:rPr lang="en-US" sz="2000" b="0" dirty="0" err="1" smtClean="0">
                <a:solidFill>
                  <a:srgbClr val="165751"/>
                </a:solidFill>
                <a:latin typeface="+mn-lt"/>
              </a:rPr>
              <a:t>thì</a:t>
            </a:r>
            <a:r>
              <a:rPr lang="en-US" sz="2000" b="0" dirty="0" smtClean="0">
                <a:solidFill>
                  <a:srgbClr val="165751"/>
                </a:solidFill>
                <a:latin typeface="+mn-lt"/>
              </a:rPr>
              <a:t> </a:t>
            </a:r>
            <a:r>
              <a:rPr lang="en-US" sz="2000" b="0" dirty="0" err="1" smtClean="0">
                <a:solidFill>
                  <a:srgbClr val="165751"/>
                </a:solidFill>
                <a:latin typeface="+mn-lt"/>
              </a:rPr>
              <a:t>có</a:t>
            </a:r>
            <a:r>
              <a:rPr lang="en-US" sz="2000" b="0" dirty="0" smtClean="0">
                <a:solidFill>
                  <a:srgbClr val="165751"/>
                </a:solidFill>
                <a:latin typeface="+mn-lt"/>
              </a:rPr>
              <a:t> </a:t>
            </a:r>
            <a:r>
              <a:rPr lang="en-US" sz="2000" b="0" dirty="0" err="1" smtClean="0">
                <a:solidFill>
                  <a:srgbClr val="165751"/>
                </a:solidFill>
                <a:latin typeface="+mn-lt"/>
              </a:rPr>
              <a:t>thẩm</a:t>
            </a:r>
            <a:r>
              <a:rPr lang="en-US" sz="2000" b="0" dirty="0" smtClean="0">
                <a:solidFill>
                  <a:srgbClr val="165751"/>
                </a:solidFill>
                <a:latin typeface="+mn-lt"/>
              </a:rPr>
              <a:t> </a:t>
            </a:r>
            <a:r>
              <a:rPr lang="en-US" sz="2000" b="0" dirty="0" err="1" smtClean="0">
                <a:solidFill>
                  <a:srgbClr val="165751"/>
                </a:solidFill>
                <a:latin typeface="+mn-lt"/>
              </a:rPr>
              <a:t>quyền</a:t>
            </a:r>
            <a:r>
              <a:rPr lang="en-US" sz="2000" b="0" dirty="0" smtClean="0">
                <a:solidFill>
                  <a:srgbClr val="165751"/>
                </a:solidFill>
                <a:latin typeface="+mn-lt"/>
              </a:rPr>
              <a:t> </a:t>
            </a:r>
            <a:r>
              <a:rPr lang="en-US" sz="2000" b="0" dirty="0" err="1" smtClean="0">
                <a:solidFill>
                  <a:srgbClr val="165751"/>
                </a:solidFill>
                <a:latin typeface="+mn-lt"/>
              </a:rPr>
              <a:t>cưỡng</a:t>
            </a:r>
            <a:r>
              <a:rPr lang="en-US" sz="2000" b="0" dirty="0" smtClean="0">
                <a:solidFill>
                  <a:srgbClr val="165751"/>
                </a:solidFill>
                <a:latin typeface="+mn-lt"/>
              </a:rPr>
              <a:t> </a:t>
            </a:r>
            <a:r>
              <a:rPr lang="en-US" sz="2000" b="0" dirty="0" err="1" smtClean="0">
                <a:solidFill>
                  <a:srgbClr val="165751"/>
                </a:solidFill>
                <a:latin typeface="+mn-lt"/>
              </a:rPr>
              <a:t>chế</a:t>
            </a:r>
            <a:endParaRPr lang="vi-VN" sz="2000" b="0" dirty="0">
              <a:solidFill>
                <a:srgbClr val="165751"/>
              </a:solidFill>
              <a:latin typeface="+mn-lt"/>
            </a:endParaRPr>
          </a:p>
        </p:txBody>
      </p:sp>
    </p:spTree>
    <p:extLst>
      <p:ext uri="{BB962C8B-B14F-4D97-AF65-F5344CB8AC3E}">
        <p14:creationId xmlns:p14="http://schemas.microsoft.com/office/powerpoint/2010/main" val="159271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3" dur="500"/>
                                        <p:tgtEl>
                                          <p:spTgt spid="5">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ctrTitle"/>
          </p:nvPr>
        </p:nvSpPr>
        <p:spPr>
          <a:xfrm>
            <a:off x="1447800" y="1657350"/>
            <a:ext cx="5791200" cy="2455200"/>
          </a:xfrm>
          <a:prstGeom prst="rect">
            <a:avLst/>
          </a:prstGeom>
        </p:spPr>
        <p:txBody>
          <a:bodyPr spcFirstLastPara="1" wrap="square" lIns="91425" tIns="91425" rIns="91425" bIns="91425" anchor="b" anchorCtr="0">
            <a:noAutofit/>
          </a:bodyPr>
          <a:lstStyle/>
          <a:p>
            <a:pPr algn="ctr">
              <a:spcBef>
                <a:spcPts val="600"/>
              </a:spcBef>
            </a:pPr>
            <a:r>
              <a:rPr lang="en" sz="3000" dirty="0" smtClean="0">
                <a:solidFill>
                  <a:srgbClr val="FFFF00"/>
                </a:solidFill>
                <a:latin typeface="+mn-lt"/>
              </a:rPr>
              <a:t/>
            </a:r>
            <a:br>
              <a:rPr lang="en" sz="3000" dirty="0" smtClean="0">
                <a:solidFill>
                  <a:srgbClr val="FFFF00"/>
                </a:solidFill>
                <a:latin typeface="+mn-lt"/>
              </a:rPr>
            </a:br>
            <a:r>
              <a:rPr lang="en" sz="3000" dirty="0" smtClean="0">
                <a:solidFill>
                  <a:srgbClr val="FFFF00"/>
                </a:solidFill>
                <a:latin typeface="+mn-lt"/>
              </a:rPr>
              <a:t>MỘT SỐ ND CẦN LƯU Ý đ/v NGHỊ ĐỊNH 28/NĐ-CP </a:t>
            </a:r>
            <a:br>
              <a:rPr lang="en" sz="3000" dirty="0" smtClean="0">
                <a:solidFill>
                  <a:srgbClr val="FFFF00"/>
                </a:solidFill>
                <a:latin typeface="+mn-lt"/>
              </a:rPr>
            </a:br>
            <a:r>
              <a:rPr lang="en" sz="2000" dirty="0" smtClean="0">
                <a:solidFill>
                  <a:srgbClr val="FFFF00"/>
                </a:solidFill>
                <a:latin typeface="+mn-lt"/>
              </a:rPr>
              <a:t/>
            </a:r>
            <a:br>
              <a:rPr lang="en" sz="2000" dirty="0" smtClean="0">
                <a:solidFill>
                  <a:srgbClr val="FFFF00"/>
                </a:solidFill>
                <a:latin typeface="+mn-lt"/>
              </a:rPr>
            </a:br>
            <a:r>
              <a:rPr lang="en" sz="3000" dirty="0">
                <a:solidFill>
                  <a:srgbClr val="FFFF00"/>
                </a:solidFill>
                <a:latin typeface="+mn-lt"/>
              </a:rPr>
              <a:t/>
            </a:r>
            <a:br>
              <a:rPr lang="en" sz="3000" dirty="0">
                <a:solidFill>
                  <a:srgbClr val="FFFF00"/>
                </a:solidFill>
                <a:latin typeface="+mn-lt"/>
              </a:rPr>
            </a:br>
            <a:r>
              <a:rPr lang="en" sz="2400" dirty="0" smtClean="0">
                <a:solidFill>
                  <a:srgbClr val="FFFF00"/>
                </a:solidFill>
                <a:latin typeface=".VnTimeH" pitchFamily="34" charset="0"/>
              </a:rPr>
              <a:t>Q</a:t>
            </a:r>
            <a:r>
              <a:rPr lang="vi-VN" sz="2400" dirty="0" smtClean="0">
                <a:solidFill>
                  <a:srgbClr val="FFFF00"/>
                </a:solidFill>
                <a:latin typeface="+mj-lt"/>
                <a:ea typeface="Times New Roman"/>
              </a:rPr>
              <a:t>UY </a:t>
            </a:r>
            <a:r>
              <a:rPr lang="vi-VN" sz="2400" dirty="0">
                <a:solidFill>
                  <a:srgbClr val="FFFF00"/>
                </a:solidFill>
                <a:latin typeface="+mj-lt"/>
                <a:ea typeface="Times New Roman"/>
              </a:rPr>
              <a:t>ĐỊNH XỬ PHẠT VI PHẠM HÀNH CHÍNH LĨNH VỰC LAO ĐỘNG, BẢO HIỂM XÃ HỘI, ĐƯA NGƯỜI LAO ĐỘNG VIỆT NAM ĐI LÀM VIỆC Ở NƯỚC NGOÀI THEO HỢP ĐỒNG</a:t>
            </a:r>
            <a:r>
              <a:rPr lang="en-US" sz="2400" dirty="0">
                <a:latin typeface="+mj-lt"/>
                <a:ea typeface="Times New Roman"/>
              </a:rPr>
              <a:t/>
            </a:r>
            <a:br>
              <a:rPr lang="en-US" sz="2400" dirty="0">
                <a:latin typeface="+mj-lt"/>
                <a:ea typeface="Times New Roman"/>
              </a:rPr>
            </a:br>
            <a:endParaRPr sz="2400" dirty="0">
              <a:solidFill>
                <a:srgbClr val="FFFF00"/>
              </a:solidFill>
              <a:latin typeface="+mj-lt"/>
            </a:endParaRPr>
          </a:p>
        </p:txBody>
      </p:sp>
    </p:spTree>
    <p:extLst>
      <p:ext uri="{BB962C8B-B14F-4D97-AF65-F5344CB8AC3E}">
        <p14:creationId xmlns:p14="http://schemas.microsoft.com/office/powerpoint/2010/main" val="38257623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428750"/>
            <a:ext cx="3276600" cy="838200"/>
          </a:xfrm>
        </p:spPr>
        <p:txBody>
          <a:bodyPr/>
          <a:lstStyle/>
          <a:p>
            <a:r>
              <a:rPr lang="en-US" sz="2400" dirty="0" smtClean="0">
                <a:solidFill>
                  <a:srgbClr val="FFFF00"/>
                </a:solidFill>
                <a:latin typeface="+mn-lt"/>
              </a:rPr>
              <a:t>NGHỊ ĐỊNH 28/NĐ-CP</a:t>
            </a:r>
            <a:endParaRPr lang="en-US" sz="2400" dirty="0">
              <a:solidFill>
                <a:srgbClr val="FFFF00"/>
              </a:solidFill>
              <a:latin typeface="+mn-lt"/>
            </a:endParaRPr>
          </a:p>
        </p:txBody>
      </p:sp>
      <p:sp>
        <p:nvSpPr>
          <p:cNvPr id="3" name="Subtitle 2"/>
          <p:cNvSpPr>
            <a:spLocks noGrp="1"/>
          </p:cNvSpPr>
          <p:nvPr>
            <p:ph type="subTitle" idx="1"/>
          </p:nvPr>
        </p:nvSpPr>
        <p:spPr>
          <a:xfrm>
            <a:off x="4114800" y="1885950"/>
            <a:ext cx="4505700" cy="1447800"/>
          </a:xfrm>
        </p:spPr>
        <p:txBody>
          <a:bodyPr/>
          <a:lstStyle/>
          <a:p>
            <a:pPr>
              <a:buFont typeface="Arial" charset="0"/>
              <a:buChar char="•"/>
            </a:pPr>
            <a:r>
              <a:rPr lang="en-US" sz="2400" dirty="0" smtClean="0">
                <a:solidFill>
                  <a:schemeClr val="accent2"/>
                </a:solidFill>
                <a:latin typeface="+mn-lt"/>
              </a:rPr>
              <a:t>Ban </a:t>
            </a:r>
            <a:r>
              <a:rPr lang="en-US" sz="2400" dirty="0" err="1" smtClean="0">
                <a:solidFill>
                  <a:schemeClr val="accent2"/>
                </a:solidFill>
                <a:latin typeface="+mn-lt"/>
              </a:rPr>
              <a:t>hành</a:t>
            </a:r>
            <a:r>
              <a:rPr lang="en-US" sz="2400" dirty="0" smtClean="0">
                <a:solidFill>
                  <a:schemeClr val="accent2"/>
                </a:solidFill>
                <a:latin typeface="+mn-lt"/>
              </a:rPr>
              <a:t> </a:t>
            </a:r>
            <a:r>
              <a:rPr lang="en-US" sz="2400" dirty="0" err="1" smtClean="0">
                <a:solidFill>
                  <a:schemeClr val="accent2"/>
                </a:solidFill>
                <a:latin typeface="+mn-lt"/>
              </a:rPr>
              <a:t>ngày</a:t>
            </a:r>
            <a:r>
              <a:rPr lang="en-US" sz="2400" dirty="0" smtClean="0">
                <a:solidFill>
                  <a:schemeClr val="accent2"/>
                </a:solidFill>
                <a:latin typeface="+mn-lt"/>
              </a:rPr>
              <a:t> 01/3/2020</a:t>
            </a:r>
          </a:p>
          <a:p>
            <a:pPr>
              <a:buFont typeface="Arial" charset="0"/>
              <a:buChar char="•"/>
            </a:pPr>
            <a:r>
              <a:rPr lang="en-US" sz="2400" dirty="0" err="1" smtClean="0">
                <a:solidFill>
                  <a:schemeClr val="accent2"/>
                </a:solidFill>
                <a:latin typeface="+mn-lt"/>
              </a:rPr>
              <a:t>Hiệu</a:t>
            </a:r>
            <a:r>
              <a:rPr lang="en-US" sz="2400" dirty="0" smtClean="0">
                <a:solidFill>
                  <a:schemeClr val="accent2"/>
                </a:solidFill>
                <a:latin typeface="+mn-lt"/>
              </a:rPr>
              <a:t> </a:t>
            </a:r>
            <a:r>
              <a:rPr lang="en-US" sz="2400" dirty="0" err="1" smtClean="0">
                <a:solidFill>
                  <a:schemeClr val="accent2"/>
                </a:solidFill>
                <a:latin typeface="+mn-lt"/>
              </a:rPr>
              <a:t>lực</a:t>
            </a:r>
            <a:r>
              <a:rPr lang="en-US" sz="2400" dirty="0" smtClean="0">
                <a:solidFill>
                  <a:schemeClr val="accent2"/>
                </a:solidFill>
                <a:latin typeface="+mn-lt"/>
              </a:rPr>
              <a:t> </a:t>
            </a:r>
            <a:r>
              <a:rPr lang="en-US" sz="2400" dirty="0" err="1" smtClean="0">
                <a:solidFill>
                  <a:schemeClr val="accent2"/>
                </a:solidFill>
                <a:latin typeface="+mn-lt"/>
              </a:rPr>
              <a:t>ngày</a:t>
            </a:r>
            <a:r>
              <a:rPr lang="en-US" sz="2400" dirty="0" smtClean="0">
                <a:solidFill>
                  <a:schemeClr val="accent2"/>
                </a:solidFill>
                <a:latin typeface="+mn-lt"/>
              </a:rPr>
              <a:t> 15/4/2020</a:t>
            </a:r>
          </a:p>
          <a:p>
            <a:pPr>
              <a:buFont typeface="Arial" charset="0"/>
              <a:buChar char="•"/>
            </a:pPr>
            <a:r>
              <a:rPr lang="en-US" sz="2400" dirty="0" err="1" smtClean="0">
                <a:solidFill>
                  <a:schemeClr val="accent2"/>
                </a:solidFill>
                <a:latin typeface="+mn-lt"/>
              </a:rPr>
              <a:t>Có</a:t>
            </a:r>
            <a:r>
              <a:rPr lang="en-US" sz="2400" dirty="0" smtClean="0">
                <a:solidFill>
                  <a:schemeClr val="accent2"/>
                </a:solidFill>
                <a:latin typeface="+mn-lt"/>
              </a:rPr>
              <a:t> 6 </a:t>
            </a:r>
            <a:r>
              <a:rPr lang="en-US" sz="2400" dirty="0" err="1" smtClean="0">
                <a:solidFill>
                  <a:schemeClr val="accent2"/>
                </a:solidFill>
                <a:latin typeface="+mn-lt"/>
              </a:rPr>
              <a:t>chương</a:t>
            </a:r>
            <a:r>
              <a:rPr lang="en-US" sz="2400" dirty="0" smtClean="0">
                <a:solidFill>
                  <a:schemeClr val="accent2"/>
                </a:solidFill>
                <a:latin typeface="+mn-lt"/>
              </a:rPr>
              <a:t>, 58 </a:t>
            </a:r>
            <a:r>
              <a:rPr lang="en-US" sz="2400" dirty="0" err="1" smtClean="0">
                <a:solidFill>
                  <a:schemeClr val="accent2"/>
                </a:solidFill>
                <a:latin typeface="+mn-lt"/>
              </a:rPr>
              <a:t>điều</a:t>
            </a:r>
            <a:endParaRPr lang="en-US" sz="2400" dirty="0" smtClean="0">
              <a:solidFill>
                <a:schemeClr val="accent2"/>
              </a:solidFill>
              <a:latin typeface="+mn-lt"/>
            </a:endParaRPr>
          </a:p>
          <a:p>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56</a:t>
            </a:fld>
            <a:endParaRPr lang="en"/>
          </a:p>
        </p:txBody>
      </p:sp>
    </p:spTree>
    <p:extLst>
      <p:ext uri="{BB962C8B-B14F-4D97-AF65-F5344CB8AC3E}">
        <p14:creationId xmlns:p14="http://schemas.microsoft.com/office/powerpoint/2010/main" val="2836394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885950"/>
            <a:ext cx="2419739" cy="1159800"/>
          </a:xfrm>
        </p:spPr>
        <p:txBody>
          <a:bodyPr/>
          <a:lstStyle/>
          <a:p>
            <a:pPr algn="ctr"/>
            <a:r>
              <a:rPr lang="en-US" sz="2400" dirty="0" smtClean="0">
                <a:solidFill>
                  <a:srgbClr val="FFFF00"/>
                </a:solidFill>
              </a:rPr>
              <a:t>ĐỐI TƯỢNG </a:t>
            </a:r>
            <a:br>
              <a:rPr lang="en-US" sz="2400" dirty="0" smtClean="0">
                <a:solidFill>
                  <a:srgbClr val="FFFF00"/>
                </a:solidFill>
              </a:rPr>
            </a:br>
            <a:r>
              <a:rPr lang="en-US" sz="2400" dirty="0" smtClean="0">
                <a:solidFill>
                  <a:srgbClr val="FFFF00"/>
                </a:solidFill>
              </a:rPr>
              <a:t>ÁP DỤNG</a:t>
            </a:r>
            <a:endParaRPr lang="en-US" sz="2400" dirty="0">
              <a:solidFill>
                <a:srgbClr val="FFFF00"/>
              </a:solidFill>
            </a:endParaRPr>
          </a:p>
        </p:txBody>
      </p:sp>
      <p:sp>
        <p:nvSpPr>
          <p:cNvPr id="3" name="Subtitle 2"/>
          <p:cNvSpPr>
            <a:spLocks noGrp="1"/>
          </p:cNvSpPr>
          <p:nvPr>
            <p:ph type="subTitle" idx="1"/>
          </p:nvPr>
        </p:nvSpPr>
        <p:spPr>
          <a:xfrm>
            <a:off x="3733800" y="1809750"/>
            <a:ext cx="5029200" cy="2133600"/>
          </a:xfrm>
        </p:spPr>
        <p:txBody>
          <a:bodyPr/>
          <a:lstStyle/>
          <a:p>
            <a:pPr>
              <a:buFont typeface="Arial" charset="0"/>
              <a:buChar char="•"/>
            </a:pPr>
            <a:r>
              <a:rPr lang="en-US" sz="2400" dirty="0" err="1" smtClean="0">
                <a:solidFill>
                  <a:schemeClr val="accent2"/>
                </a:solidFill>
                <a:latin typeface="+mj-lt"/>
              </a:rPr>
              <a:t>Người</a:t>
            </a:r>
            <a:r>
              <a:rPr lang="en-US" sz="2400" dirty="0" smtClean="0">
                <a:solidFill>
                  <a:schemeClr val="accent2"/>
                </a:solidFill>
                <a:latin typeface="+mj-lt"/>
              </a:rPr>
              <a:t> SDLĐ, NLĐ, </a:t>
            </a:r>
            <a:r>
              <a:rPr lang="en-US" sz="2400" dirty="0" err="1" smtClean="0">
                <a:solidFill>
                  <a:schemeClr val="accent2"/>
                </a:solidFill>
                <a:latin typeface="+mj-lt"/>
              </a:rPr>
              <a:t>cá</a:t>
            </a:r>
            <a:r>
              <a:rPr lang="en-US" sz="2400" dirty="0" smtClean="0">
                <a:solidFill>
                  <a:schemeClr val="accent2"/>
                </a:solidFill>
                <a:latin typeface="+mj-lt"/>
              </a:rPr>
              <a:t> </a:t>
            </a:r>
            <a:r>
              <a:rPr lang="en-US" sz="2400" dirty="0" err="1" smtClean="0">
                <a:solidFill>
                  <a:schemeClr val="accent2"/>
                </a:solidFill>
                <a:latin typeface="+mj-lt"/>
              </a:rPr>
              <a:t>nhân</a:t>
            </a:r>
            <a:r>
              <a:rPr lang="en-US" sz="2400" dirty="0" smtClean="0">
                <a:solidFill>
                  <a:schemeClr val="accent2"/>
                </a:solidFill>
                <a:latin typeface="+mj-lt"/>
              </a:rPr>
              <a:t>, </a:t>
            </a:r>
            <a:r>
              <a:rPr lang="en-US" sz="2400" dirty="0" err="1" smtClean="0">
                <a:solidFill>
                  <a:schemeClr val="accent2"/>
                </a:solidFill>
                <a:latin typeface="+mj-lt"/>
              </a:rPr>
              <a:t>tổ</a:t>
            </a:r>
            <a:r>
              <a:rPr lang="en-US" sz="2400" dirty="0" smtClean="0">
                <a:solidFill>
                  <a:schemeClr val="accent2"/>
                </a:solidFill>
                <a:latin typeface="+mj-lt"/>
              </a:rPr>
              <a:t> </a:t>
            </a:r>
            <a:r>
              <a:rPr lang="en-US" sz="2400" dirty="0" err="1" smtClean="0">
                <a:solidFill>
                  <a:schemeClr val="accent2"/>
                </a:solidFill>
                <a:latin typeface="+mj-lt"/>
              </a:rPr>
              <a:t>chức</a:t>
            </a:r>
            <a:endParaRPr lang="en-US" sz="2400" dirty="0" smtClean="0">
              <a:solidFill>
                <a:schemeClr val="accent2"/>
              </a:solidFill>
              <a:latin typeface="+mj-lt"/>
            </a:endParaRPr>
          </a:p>
          <a:p>
            <a:pPr>
              <a:buFont typeface="Arial" charset="0"/>
              <a:buChar char="•"/>
            </a:pPr>
            <a:r>
              <a:rPr lang="en-US" sz="2400" dirty="0" err="1" smtClean="0">
                <a:solidFill>
                  <a:schemeClr val="accent2"/>
                </a:solidFill>
                <a:latin typeface="+mj-lt"/>
              </a:rPr>
              <a:t>Người</a:t>
            </a:r>
            <a:r>
              <a:rPr lang="en-US" sz="2400" dirty="0" smtClean="0">
                <a:solidFill>
                  <a:schemeClr val="accent2"/>
                </a:solidFill>
                <a:latin typeface="+mj-lt"/>
              </a:rPr>
              <a:t> </a:t>
            </a:r>
            <a:r>
              <a:rPr lang="en-US" sz="2400" dirty="0" err="1" smtClean="0">
                <a:solidFill>
                  <a:schemeClr val="accent2"/>
                </a:solidFill>
                <a:latin typeface="+mj-lt"/>
              </a:rPr>
              <a:t>có</a:t>
            </a:r>
            <a:r>
              <a:rPr lang="en-US" sz="2400" dirty="0" smtClean="0">
                <a:solidFill>
                  <a:schemeClr val="accent2"/>
                </a:solidFill>
                <a:latin typeface="+mj-lt"/>
              </a:rPr>
              <a:t> </a:t>
            </a:r>
            <a:r>
              <a:rPr lang="en-US" sz="2400" dirty="0" err="1" smtClean="0">
                <a:solidFill>
                  <a:schemeClr val="accent2"/>
                </a:solidFill>
                <a:latin typeface="+mj-lt"/>
              </a:rPr>
              <a:t>thâm</a:t>
            </a:r>
            <a:r>
              <a:rPr lang="en-US" sz="2400" dirty="0" smtClean="0">
                <a:solidFill>
                  <a:schemeClr val="accent2"/>
                </a:solidFill>
                <a:latin typeface="+mj-lt"/>
              </a:rPr>
              <a:t> </a:t>
            </a:r>
            <a:r>
              <a:rPr lang="en-US" sz="2400" dirty="0" err="1" smtClean="0">
                <a:solidFill>
                  <a:schemeClr val="accent2"/>
                </a:solidFill>
                <a:latin typeface="+mj-lt"/>
              </a:rPr>
              <a:t>quyền</a:t>
            </a:r>
            <a:r>
              <a:rPr lang="en-US" sz="2400" dirty="0" smtClean="0">
                <a:solidFill>
                  <a:schemeClr val="accent2"/>
                </a:solidFill>
                <a:latin typeface="+mj-lt"/>
              </a:rPr>
              <a:t> </a:t>
            </a:r>
            <a:r>
              <a:rPr lang="en-US" sz="2400" dirty="0" err="1" smtClean="0">
                <a:solidFill>
                  <a:schemeClr val="accent2"/>
                </a:solidFill>
                <a:latin typeface="+mj-lt"/>
              </a:rPr>
              <a:t>xử</a:t>
            </a:r>
            <a:r>
              <a:rPr lang="en-US" sz="2400" dirty="0" smtClean="0">
                <a:solidFill>
                  <a:schemeClr val="accent2"/>
                </a:solidFill>
                <a:latin typeface="+mj-lt"/>
              </a:rPr>
              <a:t> </a:t>
            </a:r>
            <a:r>
              <a:rPr lang="en-US" sz="2400" dirty="0" err="1" smtClean="0">
                <a:solidFill>
                  <a:schemeClr val="accent2"/>
                </a:solidFill>
                <a:latin typeface="+mj-lt"/>
              </a:rPr>
              <a:t>phạt</a:t>
            </a:r>
            <a:r>
              <a:rPr lang="en-US" sz="2400" dirty="0" smtClean="0">
                <a:solidFill>
                  <a:schemeClr val="accent2"/>
                </a:solidFill>
                <a:latin typeface="+mj-lt"/>
              </a:rPr>
              <a:t>, </a:t>
            </a:r>
            <a:r>
              <a:rPr lang="en-US" sz="2400" dirty="0" err="1" smtClean="0">
                <a:solidFill>
                  <a:schemeClr val="accent2"/>
                </a:solidFill>
                <a:latin typeface="+mj-lt"/>
              </a:rPr>
              <a:t>có</a:t>
            </a:r>
            <a:r>
              <a:rPr lang="en-US" sz="2400" dirty="0" smtClean="0">
                <a:solidFill>
                  <a:schemeClr val="accent2"/>
                </a:solidFill>
                <a:latin typeface="+mj-lt"/>
              </a:rPr>
              <a:t> </a:t>
            </a:r>
            <a:r>
              <a:rPr lang="en-US" sz="2400" dirty="0" err="1" smtClean="0">
                <a:solidFill>
                  <a:schemeClr val="accent2"/>
                </a:solidFill>
                <a:latin typeface="+mj-lt"/>
              </a:rPr>
              <a:t>thẩm</a:t>
            </a:r>
            <a:r>
              <a:rPr lang="en-US" sz="2400" dirty="0" smtClean="0">
                <a:solidFill>
                  <a:schemeClr val="accent2"/>
                </a:solidFill>
                <a:latin typeface="+mj-lt"/>
              </a:rPr>
              <a:t> </a:t>
            </a:r>
            <a:r>
              <a:rPr lang="en-US" sz="2400" dirty="0" err="1" smtClean="0">
                <a:solidFill>
                  <a:schemeClr val="accent2"/>
                </a:solidFill>
                <a:latin typeface="+mj-lt"/>
              </a:rPr>
              <a:t>quyền</a:t>
            </a:r>
            <a:r>
              <a:rPr lang="en-US" sz="2400" dirty="0" smtClean="0">
                <a:solidFill>
                  <a:schemeClr val="accent2"/>
                </a:solidFill>
                <a:latin typeface="+mj-lt"/>
              </a:rPr>
              <a:t> </a:t>
            </a:r>
            <a:r>
              <a:rPr lang="en-US" sz="2400" dirty="0" err="1" smtClean="0">
                <a:solidFill>
                  <a:schemeClr val="accent2"/>
                </a:solidFill>
                <a:latin typeface="+mj-lt"/>
              </a:rPr>
              <a:t>lập</a:t>
            </a:r>
            <a:r>
              <a:rPr lang="en-US" sz="2400" dirty="0" smtClean="0">
                <a:solidFill>
                  <a:schemeClr val="accent2"/>
                </a:solidFill>
                <a:latin typeface="+mj-lt"/>
              </a:rPr>
              <a:t> BBVPHC</a:t>
            </a:r>
          </a:p>
          <a:p>
            <a:pPr>
              <a:buFont typeface="Arial" charset="0"/>
              <a:buChar char="•"/>
            </a:pP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57</a:t>
            </a:fld>
            <a:endParaRPr lang="en"/>
          </a:p>
        </p:txBody>
      </p:sp>
    </p:spTree>
    <p:extLst>
      <p:ext uri="{BB962C8B-B14F-4D97-AF65-F5344CB8AC3E}">
        <p14:creationId xmlns:p14="http://schemas.microsoft.com/office/powerpoint/2010/main" val="3603253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71550"/>
            <a:ext cx="2667000" cy="2438400"/>
          </a:xfrm>
        </p:spPr>
        <p:txBody>
          <a:bodyPr/>
          <a:lstStyle/>
          <a:p>
            <a:r>
              <a:rPr lang="en-US" sz="2400" dirty="0" smtClean="0">
                <a:solidFill>
                  <a:srgbClr val="FFFF00"/>
                </a:solidFill>
              </a:rPr>
              <a:t>HÌNH THỨC XỬ PHẠT &amp; </a:t>
            </a:r>
            <a:br>
              <a:rPr lang="en-US" sz="2400" dirty="0" smtClean="0">
                <a:solidFill>
                  <a:srgbClr val="FFFF00"/>
                </a:solidFill>
              </a:rPr>
            </a:br>
            <a:r>
              <a:rPr lang="en-US" sz="2400" dirty="0" smtClean="0">
                <a:solidFill>
                  <a:srgbClr val="FFFF00"/>
                </a:solidFill>
              </a:rPr>
              <a:t>BP KHẮC PHỤC HẬU QUẢ</a:t>
            </a:r>
            <a:endParaRPr lang="en-US" sz="2400" dirty="0">
              <a:solidFill>
                <a:srgbClr val="FFFF00"/>
              </a:solidFill>
            </a:endParaRPr>
          </a:p>
        </p:txBody>
      </p:sp>
      <p:sp>
        <p:nvSpPr>
          <p:cNvPr id="3" name="Subtitle 2"/>
          <p:cNvSpPr>
            <a:spLocks noGrp="1"/>
          </p:cNvSpPr>
          <p:nvPr>
            <p:ph type="subTitle" idx="1"/>
          </p:nvPr>
        </p:nvSpPr>
        <p:spPr>
          <a:xfrm>
            <a:off x="3733800" y="1657350"/>
            <a:ext cx="4734300" cy="1905000"/>
          </a:xfrm>
        </p:spPr>
        <p:txBody>
          <a:bodyPr/>
          <a:lstStyle/>
          <a:p>
            <a:pPr>
              <a:buFont typeface="Arial" charset="0"/>
              <a:buChar char="•"/>
            </a:pPr>
            <a:r>
              <a:rPr lang="en-US" sz="2400" dirty="0" smtClean="0">
                <a:solidFill>
                  <a:schemeClr val="accent2"/>
                </a:solidFill>
                <a:latin typeface="+mn-lt"/>
              </a:rPr>
              <a:t>2 </a:t>
            </a:r>
            <a:r>
              <a:rPr lang="en-US" sz="2400" dirty="0" err="1" smtClean="0">
                <a:solidFill>
                  <a:schemeClr val="accent2"/>
                </a:solidFill>
                <a:latin typeface="+mn-lt"/>
              </a:rPr>
              <a:t>hình</a:t>
            </a:r>
            <a:r>
              <a:rPr lang="en-US" sz="2400" dirty="0" smtClean="0">
                <a:solidFill>
                  <a:schemeClr val="accent2"/>
                </a:solidFill>
                <a:latin typeface="+mn-lt"/>
              </a:rPr>
              <a:t> </a:t>
            </a:r>
            <a:r>
              <a:rPr lang="en-US" sz="2400" dirty="0" err="1" smtClean="0">
                <a:solidFill>
                  <a:schemeClr val="accent2"/>
                </a:solidFill>
                <a:latin typeface="+mn-lt"/>
              </a:rPr>
              <a:t>thức</a:t>
            </a:r>
            <a:r>
              <a:rPr lang="en-US" sz="2400" dirty="0" smtClean="0">
                <a:solidFill>
                  <a:schemeClr val="accent2"/>
                </a:solidFill>
                <a:latin typeface="+mn-lt"/>
              </a:rPr>
              <a:t> </a:t>
            </a:r>
            <a:r>
              <a:rPr lang="en-US" sz="2400" dirty="0" err="1" smtClean="0">
                <a:solidFill>
                  <a:schemeClr val="accent2"/>
                </a:solidFill>
                <a:latin typeface="+mn-lt"/>
              </a:rPr>
              <a:t>xử</a:t>
            </a:r>
            <a:r>
              <a:rPr lang="en-US" sz="2400" dirty="0" smtClean="0">
                <a:solidFill>
                  <a:schemeClr val="accent2"/>
                </a:solidFill>
                <a:latin typeface="+mn-lt"/>
              </a:rPr>
              <a:t> </a:t>
            </a:r>
            <a:r>
              <a:rPr lang="en-US" sz="2400" dirty="0" err="1" smtClean="0">
                <a:solidFill>
                  <a:schemeClr val="accent2"/>
                </a:solidFill>
                <a:latin typeface="+mn-lt"/>
              </a:rPr>
              <a:t>phạt</a:t>
            </a:r>
            <a:r>
              <a:rPr lang="en-US" sz="2400" dirty="0" smtClean="0">
                <a:solidFill>
                  <a:schemeClr val="accent2"/>
                </a:solidFill>
                <a:latin typeface="+mn-lt"/>
              </a:rPr>
              <a:t> </a:t>
            </a:r>
            <a:r>
              <a:rPr lang="en-US" sz="2400" dirty="0" err="1" smtClean="0">
                <a:solidFill>
                  <a:schemeClr val="accent2"/>
                </a:solidFill>
                <a:latin typeface="+mn-lt"/>
              </a:rPr>
              <a:t>chính</a:t>
            </a:r>
            <a:endParaRPr lang="en-US" sz="2400" dirty="0">
              <a:solidFill>
                <a:schemeClr val="accent2"/>
              </a:solidFill>
              <a:latin typeface="+mn-lt"/>
            </a:endParaRPr>
          </a:p>
          <a:p>
            <a:pPr>
              <a:buFont typeface="Arial" charset="0"/>
              <a:buChar char="•"/>
            </a:pPr>
            <a:r>
              <a:rPr lang="en-US" sz="2400" dirty="0" smtClean="0">
                <a:solidFill>
                  <a:schemeClr val="accent2"/>
                </a:solidFill>
                <a:latin typeface="+mn-lt"/>
              </a:rPr>
              <a:t>12 </a:t>
            </a:r>
            <a:r>
              <a:rPr lang="en-US" sz="2400" dirty="0" err="1" smtClean="0">
                <a:solidFill>
                  <a:schemeClr val="accent2"/>
                </a:solidFill>
                <a:latin typeface="+mn-lt"/>
              </a:rPr>
              <a:t>hình</a:t>
            </a:r>
            <a:r>
              <a:rPr lang="en-US" sz="2400" dirty="0" smtClean="0">
                <a:solidFill>
                  <a:schemeClr val="accent2"/>
                </a:solidFill>
                <a:latin typeface="+mn-lt"/>
              </a:rPr>
              <a:t> </a:t>
            </a:r>
            <a:r>
              <a:rPr lang="en-US" sz="2400" dirty="0" err="1" smtClean="0">
                <a:solidFill>
                  <a:schemeClr val="accent2"/>
                </a:solidFill>
                <a:latin typeface="+mn-lt"/>
              </a:rPr>
              <a:t>thức</a:t>
            </a:r>
            <a:r>
              <a:rPr lang="en-US" sz="2400" dirty="0" smtClean="0">
                <a:solidFill>
                  <a:schemeClr val="accent2"/>
                </a:solidFill>
                <a:latin typeface="+mn-lt"/>
              </a:rPr>
              <a:t> XP </a:t>
            </a:r>
            <a:r>
              <a:rPr lang="en-US" sz="2400" dirty="0" err="1" smtClean="0">
                <a:solidFill>
                  <a:schemeClr val="accent2"/>
                </a:solidFill>
                <a:latin typeface="+mn-lt"/>
              </a:rPr>
              <a:t>bổ</a:t>
            </a:r>
            <a:r>
              <a:rPr lang="en-US" sz="2400" dirty="0" smtClean="0">
                <a:solidFill>
                  <a:schemeClr val="accent2"/>
                </a:solidFill>
                <a:latin typeface="+mn-lt"/>
              </a:rPr>
              <a:t> sung</a:t>
            </a:r>
          </a:p>
          <a:p>
            <a:pPr>
              <a:buFont typeface="Arial" charset="0"/>
              <a:buChar char="•"/>
            </a:pPr>
            <a:r>
              <a:rPr lang="en-US" sz="2400" dirty="0" smtClean="0">
                <a:solidFill>
                  <a:schemeClr val="accent2"/>
                </a:solidFill>
                <a:latin typeface="+mn-lt"/>
              </a:rPr>
              <a:t>51 BP </a:t>
            </a:r>
            <a:r>
              <a:rPr lang="en-US" sz="2400" dirty="0" err="1" smtClean="0">
                <a:solidFill>
                  <a:schemeClr val="accent2"/>
                </a:solidFill>
                <a:latin typeface="+mn-lt"/>
              </a:rPr>
              <a:t>khắc</a:t>
            </a:r>
            <a:r>
              <a:rPr lang="en-US" sz="2400" dirty="0" smtClean="0">
                <a:solidFill>
                  <a:schemeClr val="accent2"/>
                </a:solidFill>
                <a:latin typeface="+mn-lt"/>
              </a:rPr>
              <a:t> </a:t>
            </a:r>
            <a:r>
              <a:rPr lang="en-US" sz="2400" dirty="0" err="1" smtClean="0">
                <a:solidFill>
                  <a:schemeClr val="accent2"/>
                </a:solidFill>
                <a:latin typeface="+mn-lt"/>
              </a:rPr>
              <a:t>phục</a:t>
            </a:r>
            <a:r>
              <a:rPr lang="en-US" sz="2400" dirty="0" smtClean="0">
                <a:solidFill>
                  <a:schemeClr val="accent2"/>
                </a:solidFill>
                <a:latin typeface="+mn-lt"/>
              </a:rPr>
              <a:t> </a:t>
            </a:r>
            <a:r>
              <a:rPr lang="en-US" sz="2400" dirty="0" err="1" smtClean="0">
                <a:solidFill>
                  <a:schemeClr val="accent2"/>
                </a:solidFill>
                <a:latin typeface="+mn-lt"/>
              </a:rPr>
              <a:t>hậu</a:t>
            </a:r>
            <a:r>
              <a:rPr lang="en-US" sz="2400" dirty="0" smtClean="0">
                <a:solidFill>
                  <a:schemeClr val="accent2"/>
                </a:solidFill>
                <a:latin typeface="+mn-lt"/>
              </a:rPr>
              <a:t> </a:t>
            </a:r>
            <a:r>
              <a:rPr lang="en-US" sz="2400" dirty="0" err="1" smtClean="0">
                <a:solidFill>
                  <a:schemeClr val="accent2"/>
                </a:solidFill>
                <a:latin typeface="+mn-lt"/>
              </a:rPr>
              <a:t>quả</a:t>
            </a:r>
            <a:endParaRPr lang="en-US" sz="2400" dirty="0">
              <a:solidFill>
                <a:schemeClr val="accent2"/>
              </a:solidFill>
              <a:latin typeface="+mn-lt"/>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58</a:t>
            </a:fld>
            <a:endParaRPr lang="en"/>
          </a:p>
        </p:txBody>
      </p:sp>
    </p:spTree>
    <p:extLst>
      <p:ext uri="{BB962C8B-B14F-4D97-AF65-F5344CB8AC3E}">
        <p14:creationId xmlns:p14="http://schemas.microsoft.com/office/powerpoint/2010/main" val="21064852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81150"/>
            <a:ext cx="2744400" cy="838200"/>
          </a:xfrm>
        </p:spPr>
        <p:txBody>
          <a:bodyPr/>
          <a:lstStyle/>
          <a:p>
            <a:r>
              <a:rPr lang="en-US" sz="2400" dirty="0" smtClean="0">
                <a:solidFill>
                  <a:srgbClr val="FFFF00"/>
                </a:solidFill>
                <a:latin typeface="+mj-lt"/>
              </a:rPr>
              <a:t>MỨC PHẠT TIỀN</a:t>
            </a:r>
            <a:br>
              <a:rPr lang="en-US" sz="2400" dirty="0" smtClean="0">
                <a:solidFill>
                  <a:srgbClr val="FFFF00"/>
                </a:solidFill>
                <a:latin typeface="+mj-lt"/>
              </a:rPr>
            </a:br>
            <a:endParaRPr lang="en-US" sz="2400" dirty="0">
              <a:solidFill>
                <a:srgbClr val="FFFF00"/>
              </a:solidFill>
              <a:latin typeface="+mj-lt"/>
            </a:endParaRPr>
          </a:p>
        </p:txBody>
      </p:sp>
      <p:sp>
        <p:nvSpPr>
          <p:cNvPr id="3" name="Subtitle 2"/>
          <p:cNvSpPr>
            <a:spLocks noGrp="1"/>
          </p:cNvSpPr>
          <p:nvPr>
            <p:ph type="subTitle" idx="1"/>
          </p:nvPr>
        </p:nvSpPr>
        <p:spPr>
          <a:xfrm>
            <a:off x="3657600" y="209550"/>
            <a:ext cx="5410200" cy="4724400"/>
          </a:xfrm>
        </p:spPr>
        <p:txBody>
          <a:bodyPr/>
          <a:lstStyle/>
          <a:p>
            <a:pPr>
              <a:buFont typeface="Arial" charset="0"/>
              <a:buChar char="•"/>
            </a:pPr>
            <a:r>
              <a:rPr lang="en-US" sz="2400" dirty="0" smtClean="0">
                <a:solidFill>
                  <a:schemeClr val="accent2"/>
                </a:solidFill>
                <a:latin typeface="+mn-lt"/>
              </a:rPr>
              <a:t>L</a:t>
            </a:r>
            <a:r>
              <a:rPr lang="vi-VN" sz="2400" dirty="0" smtClean="0">
                <a:solidFill>
                  <a:schemeClr val="accent2"/>
                </a:solidFill>
                <a:latin typeface="+mn-lt"/>
              </a:rPr>
              <a:t>à mức phạt đối với cá nhân</a:t>
            </a:r>
            <a:endParaRPr lang="en-US" sz="2400" dirty="0" smtClean="0">
              <a:solidFill>
                <a:schemeClr val="accent2"/>
              </a:solidFill>
              <a:latin typeface="+mn-lt"/>
            </a:endParaRPr>
          </a:p>
          <a:p>
            <a:pPr>
              <a:buFont typeface="Arial" charset="0"/>
              <a:buChar char="•"/>
            </a:pPr>
            <a:r>
              <a:rPr lang="en-US" sz="2400" dirty="0" err="1" smtClean="0">
                <a:solidFill>
                  <a:schemeClr val="accent2"/>
                </a:solidFill>
                <a:latin typeface="+mn-lt"/>
              </a:rPr>
              <a:t>Trừ</a:t>
            </a:r>
            <a:r>
              <a:rPr lang="en-US" sz="2400" dirty="0" smtClean="0">
                <a:solidFill>
                  <a:schemeClr val="accent2"/>
                </a:solidFill>
                <a:latin typeface="+mn-lt"/>
              </a:rPr>
              <a:t> </a:t>
            </a:r>
            <a:r>
              <a:rPr lang="vi-VN" sz="2400" dirty="0" smtClean="0">
                <a:solidFill>
                  <a:schemeClr val="accent2"/>
                </a:solidFill>
                <a:latin typeface="+mn-lt"/>
              </a:rPr>
              <a:t>trường </a:t>
            </a:r>
            <a:r>
              <a:rPr lang="vi-VN" sz="2400" dirty="0">
                <a:solidFill>
                  <a:schemeClr val="accent2"/>
                </a:solidFill>
                <a:latin typeface="+mn-lt"/>
              </a:rPr>
              <a:t>hợp quy định tại các khoản 1, 2 Điều 6; khoản 3, 4, 6 Điều 12; khoản 2 Điều 24; khoản 1 Điều 25; khoản 1, 5, 6, 7 Điều 26; khoản 5 Điều 40; các khoản 1, 2, 3, 4, 5 Điều 41; khoản 2, 4 Điều 42; khoản 1, 2 Điều 43; các khoản 1, 2, 3 Điều 44; các khoản 1, 2, 3, 4 Điều 45 </a:t>
            </a:r>
            <a:endParaRPr lang="en-US" sz="2400" dirty="0" smtClean="0">
              <a:solidFill>
                <a:schemeClr val="accent2"/>
              </a:solidFill>
              <a:latin typeface="+mn-lt"/>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59</a:t>
            </a:fld>
            <a:endParaRPr lang="en"/>
          </a:p>
        </p:txBody>
      </p:sp>
    </p:spTree>
    <p:extLst>
      <p:ext uri="{BB962C8B-B14F-4D97-AF65-F5344CB8AC3E}">
        <p14:creationId xmlns:p14="http://schemas.microsoft.com/office/powerpoint/2010/main" val="3949601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661" y="1352550"/>
            <a:ext cx="3354000" cy="1159800"/>
          </a:xfrm>
        </p:spPr>
        <p:txBody>
          <a:bodyPr/>
          <a:lstStyle/>
          <a:p>
            <a:r>
              <a:rPr lang="en-US" sz="2800" dirty="0" smtClean="0">
                <a:solidFill>
                  <a:srgbClr val="FFFF00"/>
                </a:solidFill>
                <a:latin typeface="+mj-lt"/>
              </a:rPr>
              <a:t>THẨM QUYỀN LẬP BBVPHC</a:t>
            </a:r>
            <a:endParaRPr lang="en-US" sz="2800" dirty="0">
              <a:solidFill>
                <a:srgbClr val="FFFF00"/>
              </a:solidFill>
              <a:latin typeface="+mj-lt"/>
            </a:endParaRPr>
          </a:p>
        </p:txBody>
      </p:sp>
      <p:sp>
        <p:nvSpPr>
          <p:cNvPr id="3" name="Subtitle 2"/>
          <p:cNvSpPr>
            <a:spLocks noGrp="1"/>
          </p:cNvSpPr>
          <p:nvPr>
            <p:ph type="subTitle" idx="1"/>
          </p:nvPr>
        </p:nvSpPr>
        <p:spPr>
          <a:xfrm>
            <a:off x="3886200" y="1276350"/>
            <a:ext cx="4505700" cy="1981200"/>
          </a:xfrm>
        </p:spPr>
        <p:txBody>
          <a:bodyPr/>
          <a:lstStyle/>
          <a:p>
            <a:pPr>
              <a:buFont typeface="Arial" charset="0"/>
              <a:buChar char="•"/>
            </a:pPr>
            <a:r>
              <a:rPr lang="vi-VN" sz="2800" dirty="0" smtClean="0">
                <a:solidFill>
                  <a:schemeClr val="accent2"/>
                </a:solidFill>
                <a:latin typeface="Times New Roman"/>
                <a:ea typeface="Times New Roman"/>
              </a:rPr>
              <a:t>Người </a:t>
            </a:r>
            <a:r>
              <a:rPr lang="vi-VN" sz="2800" dirty="0">
                <a:solidFill>
                  <a:schemeClr val="accent2"/>
                </a:solidFill>
                <a:latin typeface="Times New Roman"/>
                <a:ea typeface="Times New Roman"/>
              </a:rPr>
              <a:t>có thẩm quyền xử phạt vi phạm hành chính </a:t>
            </a:r>
            <a:endParaRPr lang="en-US" sz="2800" dirty="0" smtClean="0">
              <a:solidFill>
                <a:schemeClr val="accent2"/>
              </a:solidFill>
              <a:latin typeface="Times New Roman"/>
              <a:ea typeface="Times New Roman"/>
            </a:endParaRPr>
          </a:p>
          <a:p>
            <a:pPr>
              <a:buFont typeface="Arial" charset="0"/>
              <a:buChar char="•"/>
            </a:pPr>
            <a:r>
              <a:rPr lang="vi-VN" sz="2800" dirty="0">
                <a:solidFill>
                  <a:schemeClr val="accent2"/>
                </a:solidFill>
                <a:latin typeface="Times New Roman"/>
                <a:ea typeface="Times New Roman"/>
              </a:rPr>
              <a:t>Công chức, viên chức đang làm nhiệm vụ </a:t>
            </a:r>
            <a:endParaRPr lang="en-US" sz="2800" dirty="0" smtClean="0">
              <a:solidFill>
                <a:schemeClr val="accent2"/>
              </a:solidFill>
              <a:latin typeface="Times New Roman"/>
              <a:ea typeface="Times New Roman"/>
            </a:endParaRPr>
          </a:p>
          <a:p>
            <a:pPr>
              <a:buFont typeface="Arial" charset="0"/>
              <a:buChar char="•"/>
            </a:pPr>
            <a:endParaRPr lang="en-US" dirty="0" smtClean="0">
              <a:latin typeface="Times New Roman"/>
              <a:ea typeface="Times New Roman"/>
            </a:endParaRPr>
          </a:p>
          <a:p>
            <a:pPr>
              <a:buFont typeface="Arial" charset="0"/>
              <a:buChar char="•"/>
            </a:pP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60</a:t>
            </a:fld>
            <a:endParaRPr lang="en"/>
          </a:p>
        </p:txBody>
      </p:sp>
    </p:spTree>
    <p:extLst>
      <p:ext uri="{BB962C8B-B14F-4D97-AF65-F5344CB8AC3E}">
        <p14:creationId xmlns:p14="http://schemas.microsoft.com/office/powerpoint/2010/main" val="35737605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47750"/>
            <a:ext cx="3354000" cy="1905000"/>
          </a:xfrm>
        </p:spPr>
        <p:txBody>
          <a:bodyPr/>
          <a:lstStyle/>
          <a:p>
            <a:r>
              <a:rPr lang="vi-VN" sz="3200" dirty="0" smtClean="0">
                <a:solidFill>
                  <a:srgbClr val="FFFF00"/>
                </a:solidFill>
                <a:latin typeface="Times New Roman"/>
                <a:ea typeface="Times New Roman"/>
              </a:rPr>
              <a:t>Thẩm </a:t>
            </a:r>
            <a:r>
              <a:rPr lang="vi-VN" sz="3200" dirty="0">
                <a:solidFill>
                  <a:srgbClr val="FFFF00"/>
                </a:solidFill>
                <a:latin typeface="Times New Roman"/>
                <a:ea typeface="Times New Roman"/>
              </a:rPr>
              <a:t>quyền xử phạt của Thanh tra lao </a:t>
            </a:r>
            <a:r>
              <a:rPr lang="vi-VN" sz="3200" dirty="0" smtClean="0">
                <a:solidFill>
                  <a:srgbClr val="FFFF00"/>
                </a:solidFill>
                <a:latin typeface="Times New Roman"/>
                <a:ea typeface="Times New Roman"/>
              </a:rPr>
              <a:t>động</a:t>
            </a:r>
            <a:r>
              <a:rPr lang="en-US" sz="3200" dirty="0" smtClean="0">
                <a:solidFill>
                  <a:srgbClr val="FFFF00"/>
                </a:solidFill>
                <a:latin typeface="Times New Roman"/>
                <a:ea typeface="Times New Roman"/>
              </a:rPr>
              <a:t> (</a:t>
            </a:r>
            <a:r>
              <a:rPr lang="en-US" sz="3200" dirty="0" err="1" smtClean="0">
                <a:solidFill>
                  <a:srgbClr val="FFFF00"/>
                </a:solidFill>
                <a:latin typeface="Times New Roman"/>
                <a:ea typeface="Times New Roman"/>
              </a:rPr>
              <a:t>hình</a:t>
            </a:r>
            <a:r>
              <a:rPr lang="en-US" sz="3200" dirty="0" smtClean="0">
                <a:solidFill>
                  <a:srgbClr val="FFFF00"/>
                </a:solidFill>
                <a:latin typeface="Times New Roman"/>
                <a:ea typeface="Times New Roman"/>
              </a:rPr>
              <a:t> </a:t>
            </a:r>
            <a:r>
              <a:rPr lang="en-US" sz="3200" dirty="0" err="1" smtClean="0">
                <a:solidFill>
                  <a:srgbClr val="FFFF00"/>
                </a:solidFill>
                <a:latin typeface="Times New Roman"/>
                <a:ea typeface="Times New Roman"/>
              </a:rPr>
              <a:t>thức</a:t>
            </a:r>
            <a:r>
              <a:rPr lang="en-US" sz="3200" dirty="0" smtClean="0">
                <a:solidFill>
                  <a:srgbClr val="FFFF00"/>
                </a:solidFill>
                <a:latin typeface="Times New Roman"/>
                <a:ea typeface="Times New Roman"/>
              </a:rPr>
              <a:t> </a:t>
            </a:r>
            <a:r>
              <a:rPr lang="en-US" sz="3200" dirty="0" err="1" smtClean="0">
                <a:solidFill>
                  <a:srgbClr val="FFFF00"/>
                </a:solidFill>
                <a:latin typeface="Times New Roman"/>
                <a:ea typeface="Times New Roman"/>
              </a:rPr>
              <a:t>phạt</a:t>
            </a:r>
            <a:r>
              <a:rPr lang="en-US" sz="3200" dirty="0" smtClean="0">
                <a:solidFill>
                  <a:srgbClr val="FFFF00"/>
                </a:solidFill>
                <a:latin typeface="Times New Roman"/>
                <a:ea typeface="Times New Roman"/>
              </a:rPr>
              <a:t> </a:t>
            </a:r>
            <a:r>
              <a:rPr lang="en-US" sz="3200" dirty="0" err="1" smtClean="0">
                <a:solidFill>
                  <a:srgbClr val="FFFF00"/>
                </a:solidFill>
                <a:latin typeface="Times New Roman"/>
                <a:ea typeface="Times New Roman"/>
              </a:rPr>
              <a:t>tiền</a:t>
            </a:r>
            <a:r>
              <a:rPr lang="en-US" sz="3200" dirty="0" smtClean="0">
                <a:solidFill>
                  <a:srgbClr val="FFFF00"/>
                </a:solidFill>
                <a:latin typeface="Times New Roman"/>
                <a:ea typeface="Times New Roman"/>
              </a:rPr>
              <a:t>)</a:t>
            </a:r>
            <a:endParaRPr lang="en-US" sz="3200" dirty="0">
              <a:solidFill>
                <a:srgbClr val="FFFF00"/>
              </a:solidFill>
              <a:latin typeface="+mj-lt"/>
            </a:endParaRPr>
          </a:p>
        </p:txBody>
      </p:sp>
      <p:sp>
        <p:nvSpPr>
          <p:cNvPr id="3" name="Subtitle 2"/>
          <p:cNvSpPr>
            <a:spLocks noGrp="1"/>
          </p:cNvSpPr>
          <p:nvPr>
            <p:ph type="subTitle" idx="1"/>
          </p:nvPr>
        </p:nvSpPr>
        <p:spPr>
          <a:xfrm>
            <a:off x="3581400" y="590550"/>
            <a:ext cx="5410200" cy="4267200"/>
          </a:xfrm>
        </p:spPr>
        <p:txBody>
          <a:bodyPr/>
          <a:lstStyle/>
          <a:p>
            <a:pPr>
              <a:buFont typeface="Arial" charset="0"/>
              <a:buChar char="•"/>
            </a:pPr>
            <a:r>
              <a:rPr lang="en-US" sz="2800" dirty="0" err="1" smtClean="0">
                <a:solidFill>
                  <a:schemeClr val="accent2"/>
                </a:solidFill>
                <a:latin typeface="Times New Roman"/>
                <a:ea typeface="Times New Roman"/>
              </a:rPr>
              <a:t>Chánh</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TTr</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Sở</a:t>
            </a:r>
            <a:r>
              <a:rPr lang="en-US" sz="2800" dirty="0" smtClean="0">
                <a:solidFill>
                  <a:schemeClr val="accent2"/>
                </a:solidFill>
                <a:latin typeface="Times New Roman"/>
                <a:ea typeface="Times New Roman"/>
              </a:rPr>
              <a:t>: đ</a:t>
            </a:r>
            <a:r>
              <a:rPr lang="vi-VN" sz="2800" dirty="0" smtClean="0">
                <a:solidFill>
                  <a:schemeClr val="accent2"/>
                </a:solidFill>
                <a:latin typeface="Times New Roman"/>
                <a:ea typeface="Times New Roman"/>
              </a:rPr>
              <a:t>ến 37.500.000</a:t>
            </a:r>
            <a:r>
              <a:rPr lang="en-US" sz="2800" dirty="0">
                <a:solidFill>
                  <a:schemeClr val="accent2"/>
                </a:solidFill>
                <a:latin typeface="Times New Roman"/>
                <a:ea typeface="Times New Roman"/>
              </a:rPr>
              <a:t>đ</a:t>
            </a:r>
            <a:r>
              <a:rPr lang="vi-VN"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hoặc</a:t>
            </a:r>
            <a:r>
              <a:rPr lang="en-US" sz="2800" dirty="0" smtClean="0">
                <a:solidFill>
                  <a:schemeClr val="accent2"/>
                </a:solidFill>
                <a:latin typeface="Times New Roman"/>
                <a:ea typeface="Times New Roman"/>
              </a:rPr>
              <a:t> 50.000.000đ</a:t>
            </a:r>
          </a:p>
          <a:p>
            <a:pPr>
              <a:buFont typeface="Arial" charset="0"/>
              <a:buChar char="•"/>
            </a:pPr>
            <a:r>
              <a:rPr lang="en-US" sz="2800" dirty="0" err="1" smtClean="0">
                <a:solidFill>
                  <a:schemeClr val="accent2"/>
                </a:solidFill>
                <a:latin typeface="Times New Roman"/>
                <a:ea typeface="Times New Roman"/>
              </a:rPr>
              <a:t>Chánh</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TTr</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Bộ</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đến</a:t>
            </a:r>
            <a:r>
              <a:rPr lang="en-US" sz="2800" dirty="0" smtClean="0">
                <a:solidFill>
                  <a:schemeClr val="accent2"/>
                </a:solidFill>
                <a:latin typeface="Times New Roman"/>
                <a:ea typeface="Times New Roman"/>
              </a:rPr>
              <a:t> 75.000.000 </a:t>
            </a:r>
            <a:r>
              <a:rPr lang="en-US" sz="2800" dirty="0" err="1" smtClean="0">
                <a:solidFill>
                  <a:schemeClr val="accent2"/>
                </a:solidFill>
                <a:latin typeface="Times New Roman"/>
                <a:ea typeface="Times New Roman"/>
              </a:rPr>
              <a:t>hoặc</a:t>
            </a:r>
            <a:r>
              <a:rPr lang="en-US" sz="2800" dirty="0" smtClean="0">
                <a:solidFill>
                  <a:schemeClr val="accent2"/>
                </a:solidFill>
                <a:latin typeface="Times New Roman"/>
                <a:ea typeface="Times New Roman"/>
              </a:rPr>
              <a:t> 100.000.000đ</a:t>
            </a:r>
          </a:p>
          <a:p>
            <a:pPr>
              <a:buFont typeface="Arial" charset="0"/>
              <a:buChar char="•"/>
            </a:pPr>
            <a:r>
              <a:rPr lang="en-US" sz="2800" dirty="0" err="1" smtClean="0">
                <a:solidFill>
                  <a:schemeClr val="accent2"/>
                </a:solidFill>
                <a:latin typeface="Times New Roman"/>
                <a:ea typeface="Times New Roman"/>
              </a:rPr>
              <a:t>Trưởng</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đoàn</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TTr</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cấp</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Bộ</a:t>
            </a:r>
            <a:r>
              <a:rPr lang="en-US" sz="2800" dirty="0" smtClean="0">
                <a:solidFill>
                  <a:schemeClr val="accent2"/>
                </a:solidFill>
                <a:latin typeface="Times New Roman"/>
                <a:ea typeface="Times New Roman"/>
              </a:rPr>
              <a:t>: 52.500.000 </a:t>
            </a:r>
            <a:r>
              <a:rPr lang="en-US" sz="2800" dirty="0" err="1" smtClean="0">
                <a:solidFill>
                  <a:schemeClr val="accent2"/>
                </a:solidFill>
                <a:latin typeface="Times New Roman"/>
                <a:ea typeface="Times New Roman"/>
              </a:rPr>
              <a:t>hoặc</a:t>
            </a:r>
            <a:r>
              <a:rPr lang="en-US" sz="2800" dirty="0" smtClean="0">
                <a:solidFill>
                  <a:schemeClr val="accent2"/>
                </a:solidFill>
                <a:latin typeface="Times New Roman"/>
                <a:ea typeface="Times New Roman"/>
              </a:rPr>
              <a:t> 70.000.000đ</a:t>
            </a:r>
          </a:p>
          <a:p>
            <a:pPr>
              <a:buFont typeface="Arial" charset="0"/>
              <a:buChar char="•"/>
            </a:pPr>
            <a:r>
              <a:rPr lang="en-US" sz="2800" dirty="0" err="1" smtClean="0">
                <a:solidFill>
                  <a:schemeClr val="accent2"/>
                </a:solidFill>
                <a:latin typeface="Times New Roman"/>
                <a:ea typeface="Times New Roman"/>
              </a:rPr>
              <a:t>Trưởng</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đoàn</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TTr</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cấp</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Sở</a:t>
            </a:r>
            <a:r>
              <a:rPr lang="en-US" sz="2800" dirty="0" smtClean="0">
                <a:solidFill>
                  <a:schemeClr val="accent2"/>
                </a:solidFill>
                <a:latin typeface="Times New Roman"/>
                <a:ea typeface="Times New Roman"/>
              </a:rPr>
              <a:t>:</a:t>
            </a:r>
            <a:r>
              <a:rPr lang="vi-VN" sz="2800" dirty="0">
                <a:solidFill>
                  <a:schemeClr val="accent2"/>
                </a:solidFill>
                <a:latin typeface="Times New Roman"/>
                <a:ea typeface="Times New Roman"/>
              </a:rPr>
              <a:t> 37.500.000</a:t>
            </a:r>
            <a:r>
              <a:rPr lang="en-US" sz="2800" dirty="0">
                <a:solidFill>
                  <a:schemeClr val="accent2"/>
                </a:solidFill>
                <a:latin typeface="Times New Roman"/>
                <a:ea typeface="Times New Roman"/>
              </a:rPr>
              <a:t>đ</a:t>
            </a:r>
            <a:r>
              <a:rPr lang="vi-VN" sz="2800" dirty="0">
                <a:solidFill>
                  <a:schemeClr val="accent2"/>
                </a:solidFill>
                <a:latin typeface="Times New Roman"/>
                <a:ea typeface="Times New Roman"/>
              </a:rPr>
              <a:t> </a:t>
            </a:r>
            <a:r>
              <a:rPr lang="en-US" sz="2800" dirty="0" err="1">
                <a:solidFill>
                  <a:schemeClr val="accent2"/>
                </a:solidFill>
                <a:latin typeface="Times New Roman"/>
                <a:ea typeface="Times New Roman"/>
              </a:rPr>
              <a:t>hoặc</a:t>
            </a:r>
            <a:r>
              <a:rPr lang="en-US" sz="2800" dirty="0">
                <a:solidFill>
                  <a:schemeClr val="accent2"/>
                </a:solidFill>
                <a:latin typeface="Times New Roman"/>
                <a:ea typeface="Times New Roman"/>
              </a:rPr>
              <a:t> </a:t>
            </a:r>
            <a:r>
              <a:rPr lang="en-US" sz="2800" dirty="0" smtClean="0">
                <a:solidFill>
                  <a:schemeClr val="accent2"/>
                </a:solidFill>
                <a:latin typeface="Times New Roman"/>
                <a:ea typeface="Times New Roman"/>
              </a:rPr>
              <a:t>50.000.000đ</a:t>
            </a:r>
          </a:p>
          <a:p>
            <a:pPr marL="38100" indent="0"/>
            <a:r>
              <a:rPr lang="en-US" sz="2800" dirty="0" smtClean="0">
                <a:latin typeface="Times New Roman"/>
                <a:ea typeface="Times New Roman"/>
              </a:rPr>
              <a:t>  </a:t>
            </a:r>
            <a:endParaRPr lang="en-US" dirty="0" smtClean="0">
              <a:latin typeface="Times New Roman"/>
              <a:ea typeface="Times New Roman"/>
            </a:endParaRPr>
          </a:p>
          <a:p>
            <a:pPr>
              <a:buFont typeface="Arial" charset="0"/>
              <a:buChar char="•"/>
            </a:pPr>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61</a:t>
            </a:fld>
            <a:endParaRPr lang="en"/>
          </a:p>
        </p:txBody>
      </p:sp>
    </p:spTree>
    <p:extLst>
      <p:ext uri="{BB962C8B-B14F-4D97-AF65-F5344CB8AC3E}">
        <p14:creationId xmlns:p14="http://schemas.microsoft.com/office/powerpoint/2010/main" val="2987862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971550"/>
            <a:ext cx="3354000" cy="2209800"/>
          </a:xfrm>
        </p:spPr>
        <p:txBody>
          <a:bodyPr/>
          <a:lstStyle/>
          <a:p>
            <a:r>
              <a:rPr lang="vi-VN" sz="3200" dirty="0" smtClean="0">
                <a:solidFill>
                  <a:srgbClr val="FFFF00"/>
                </a:solidFill>
                <a:latin typeface="Times New Roman"/>
                <a:ea typeface="Times New Roman"/>
              </a:rPr>
              <a:t>Thẩm </a:t>
            </a:r>
            <a:r>
              <a:rPr lang="vi-VN" sz="3200" dirty="0">
                <a:solidFill>
                  <a:srgbClr val="FFFF00"/>
                </a:solidFill>
                <a:latin typeface="Times New Roman"/>
                <a:ea typeface="Times New Roman"/>
              </a:rPr>
              <a:t>quyền xử phạt của </a:t>
            </a:r>
            <a:r>
              <a:rPr lang="en-US" sz="3200" dirty="0">
                <a:solidFill>
                  <a:srgbClr val="FFFF00"/>
                </a:solidFill>
                <a:latin typeface="Times New Roman"/>
                <a:ea typeface="Times New Roman"/>
              </a:rPr>
              <a:t> </a:t>
            </a:r>
            <a:r>
              <a:rPr lang="en-US" sz="3200" dirty="0" smtClean="0">
                <a:solidFill>
                  <a:srgbClr val="FFFF00"/>
                </a:solidFill>
                <a:latin typeface="Times New Roman"/>
                <a:ea typeface="Times New Roman"/>
              </a:rPr>
              <a:t>CQ </a:t>
            </a:r>
            <a:r>
              <a:rPr lang="en-US" sz="3200" dirty="0" err="1" smtClean="0">
                <a:solidFill>
                  <a:srgbClr val="FFFF00"/>
                </a:solidFill>
                <a:latin typeface="Times New Roman"/>
                <a:ea typeface="Times New Roman"/>
              </a:rPr>
              <a:t>khác</a:t>
            </a:r>
            <a:r>
              <a:rPr lang="en-US" sz="3200" dirty="0" smtClean="0">
                <a:solidFill>
                  <a:srgbClr val="FFFF00"/>
                </a:solidFill>
                <a:latin typeface="Times New Roman"/>
                <a:ea typeface="Times New Roman"/>
              </a:rPr>
              <a:t>  </a:t>
            </a:r>
            <a:r>
              <a:rPr lang="en-US" sz="2800" dirty="0" smtClean="0">
                <a:solidFill>
                  <a:srgbClr val="FFFF00"/>
                </a:solidFill>
                <a:latin typeface="Times New Roman"/>
                <a:ea typeface="Times New Roman"/>
              </a:rPr>
              <a:t>(</a:t>
            </a:r>
            <a:r>
              <a:rPr lang="en-US" sz="2800" dirty="0" err="1" smtClean="0">
                <a:solidFill>
                  <a:srgbClr val="FFFF00"/>
                </a:solidFill>
                <a:latin typeface="Times New Roman"/>
                <a:ea typeface="Times New Roman"/>
              </a:rPr>
              <a:t>hình</a:t>
            </a:r>
            <a:r>
              <a:rPr lang="en-US" sz="2800" dirty="0" smtClean="0">
                <a:solidFill>
                  <a:srgbClr val="FFFF00"/>
                </a:solidFill>
                <a:latin typeface="Times New Roman"/>
                <a:ea typeface="Times New Roman"/>
              </a:rPr>
              <a:t> </a:t>
            </a:r>
            <a:r>
              <a:rPr lang="en-US" sz="2800" dirty="0" err="1" smtClean="0">
                <a:solidFill>
                  <a:srgbClr val="FFFF00"/>
                </a:solidFill>
                <a:latin typeface="Times New Roman"/>
                <a:ea typeface="Times New Roman"/>
              </a:rPr>
              <a:t>thức</a:t>
            </a:r>
            <a:r>
              <a:rPr lang="en-US" sz="2800" dirty="0" smtClean="0">
                <a:solidFill>
                  <a:srgbClr val="FFFF00"/>
                </a:solidFill>
                <a:latin typeface="Times New Roman"/>
                <a:ea typeface="Times New Roman"/>
              </a:rPr>
              <a:t> </a:t>
            </a:r>
            <a:r>
              <a:rPr lang="en-US" sz="2800" dirty="0" err="1" smtClean="0">
                <a:solidFill>
                  <a:srgbClr val="FFFF00"/>
                </a:solidFill>
                <a:latin typeface="Times New Roman"/>
                <a:ea typeface="Times New Roman"/>
              </a:rPr>
              <a:t>phạt</a:t>
            </a:r>
            <a:r>
              <a:rPr lang="en-US" sz="2800" dirty="0" smtClean="0">
                <a:solidFill>
                  <a:srgbClr val="FFFF00"/>
                </a:solidFill>
                <a:latin typeface="Times New Roman"/>
                <a:ea typeface="Times New Roman"/>
              </a:rPr>
              <a:t> </a:t>
            </a:r>
            <a:r>
              <a:rPr lang="en-US" sz="2800" dirty="0" err="1" smtClean="0">
                <a:solidFill>
                  <a:srgbClr val="FFFF00"/>
                </a:solidFill>
                <a:latin typeface="Times New Roman"/>
                <a:ea typeface="Times New Roman"/>
              </a:rPr>
              <a:t>tiền</a:t>
            </a:r>
            <a:r>
              <a:rPr lang="en-US" sz="2800" dirty="0" smtClean="0">
                <a:solidFill>
                  <a:srgbClr val="FFFF00"/>
                </a:solidFill>
                <a:latin typeface="Times New Roman"/>
                <a:ea typeface="Times New Roman"/>
              </a:rPr>
              <a:t>)</a:t>
            </a:r>
            <a:endParaRPr lang="en-US" sz="2800" dirty="0">
              <a:solidFill>
                <a:srgbClr val="FFFF00"/>
              </a:solidFill>
              <a:latin typeface="+mj-lt"/>
            </a:endParaRPr>
          </a:p>
        </p:txBody>
      </p:sp>
      <p:sp>
        <p:nvSpPr>
          <p:cNvPr id="3" name="Subtitle 2"/>
          <p:cNvSpPr>
            <a:spLocks noGrp="1"/>
          </p:cNvSpPr>
          <p:nvPr>
            <p:ph type="subTitle" idx="1"/>
          </p:nvPr>
        </p:nvSpPr>
        <p:spPr>
          <a:xfrm>
            <a:off x="3581400" y="590550"/>
            <a:ext cx="5410200" cy="4267200"/>
          </a:xfrm>
        </p:spPr>
        <p:txBody>
          <a:bodyPr/>
          <a:lstStyle/>
          <a:p>
            <a:pPr>
              <a:buFont typeface="Arial" charset="0"/>
              <a:buChar char="•"/>
            </a:pPr>
            <a:r>
              <a:rPr lang="en-US" sz="2800" dirty="0" err="1" smtClean="0">
                <a:solidFill>
                  <a:schemeClr val="accent2"/>
                </a:solidFill>
                <a:latin typeface="Times New Roman"/>
                <a:ea typeface="Times New Roman"/>
              </a:rPr>
              <a:t>Cục</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trưởng</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Cục</a:t>
            </a:r>
            <a:r>
              <a:rPr lang="en-US" sz="2800" dirty="0" smtClean="0">
                <a:solidFill>
                  <a:schemeClr val="accent2"/>
                </a:solidFill>
                <a:latin typeface="Times New Roman"/>
                <a:ea typeface="Times New Roman"/>
              </a:rPr>
              <a:t> ATLĐ: </a:t>
            </a:r>
            <a:r>
              <a:rPr lang="en-US" sz="2800" dirty="0" err="1" smtClean="0">
                <a:solidFill>
                  <a:schemeClr val="accent2"/>
                </a:solidFill>
                <a:latin typeface="Times New Roman"/>
                <a:ea typeface="Times New Roman"/>
              </a:rPr>
              <a:t>đến</a:t>
            </a:r>
            <a:r>
              <a:rPr lang="en-US" sz="2800" dirty="0" smtClean="0">
                <a:solidFill>
                  <a:schemeClr val="accent2"/>
                </a:solidFill>
                <a:latin typeface="Times New Roman"/>
                <a:ea typeface="Times New Roman"/>
              </a:rPr>
              <a:t> 75.000.000đ</a:t>
            </a:r>
          </a:p>
          <a:p>
            <a:pPr>
              <a:buFont typeface="Arial" charset="0"/>
              <a:buChar char="•"/>
            </a:pPr>
            <a:r>
              <a:rPr lang="en-US" sz="2800" dirty="0" err="1" smtClean="0">
                <a:solidFill>
                  <a:schemeClr val="accent2"/>
                </a:solidFill>
                <a:latin typeface="Times New Roman"/>
                <a:ea typeface="Times New Roman"/>
              </a:rPr>
              <a:t>Cục</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trưởng</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Cục</a:t>
            </a:r>
            <a:r>
              <a:rPr lang="en-US" sz="2800" dirty="0" smtClean="0">
                <a:solidFill>
                  <a:schemeClr val="accent2"/>
                </a:solidFill>
                <a:latin typeface="Times New Roman"/>
                <a:ea typeface="Times New Roman"/>
              </a:rPr>
              <a:t> QLLĐNN: </a:t>
            </a:r>
            <a:r>
              <a:rPr lang="en-US" sz="2800" dirty="0" err="1" smtClean="0">
                <a:solidFill>
                  <a:schemeClr val="accent2"/>
                </a:solidFill>
                <a:latin typeface="Times New Roman"/>
                <a:ea typeface="Times New Roman"/>
              </a:rPr>
              <a:t>đến</a:t>
            </a:r>
            <a:r>
              <a:rPr lang="en-US" sz="2800" dirty="0" smtClean="0">
                <a:solidFill>
                  <a:schemeClr val="accent2"/>
                </a:solidFill>
                <a:latin typeface="Times New Roman"/>
                <a:ea typeface="Times New Roman"/>
              </a:rPr>
              <a:t> 100.000.000đ</a:t>
            </a:r>
          </a:p>
          <a:p>
            <a:pPr>
              <a:buFont typeface="Arial" charset="0"/>
              <a:buChar char="•"/>
            </a:pPr>
            <a:r>
              <a:rPr lang="en-US" sz="2800" dirty="0" err="1" smtClean="0">
                <a:solidFill>
                  <a:schemeClr val="accent2"/>
                </a:solidFill>
                <a:latin typeface="Times New Roman"/>
                <a:ea typeface="Times New Roman"/>
              </a:rPr>
              <a:t>Tổng</a:t>
            </a:r>
            <a:r>
              <a:rPr lang="en-US" sz="2800" dirty="0" smtClean="0">
                <a:solidFill>
                  <a:schemeClr val="accent2"/>
                </a:solidFill>
                <a:latin typeface="Times New Roman"/>
                <a:ea typeface="Times New Roman"/>
              </a:rPr>
              <a:t> GĐ BHXH VN: </a:t>
            </a:r>
            <a:r>
              <a:rPr lang="en-US" sz="2800" dirty="0" err="1" smtClean="0">
                <a:solidFill>
                  <a:schemeClr val="accent2"/>
                </a:solidFill>
                <a:latin typeface="Times New Roman"/>
                <a:ea typeface="Times New Roman"/>
              </a:rPr>
              <a:t>đến</a:t>
            </a:r>
            <a:r>
              <a:rPr lang="en-US" sz="2800" dirty="0" smtClean="0">
                <a:solidFill>
                  <a:schemeClr val="accent2"/>
                </a:solidFill>
                <a:latin typeface="Times New Roman"/>
                <a:ea typeface="Times New Roman"/>
              </a:rPr>
              <a:t> 75.000.000đ</a:t>
            </a:r>
          </a:p>
          <a:p>
            <a:pPr>
              <a:buFont typeface="Arial" charset="0"/>
              <a:buChar char="•"/>
            </a:pPr>
            <a:r>
              <a:rPr lang="en-US" sz="2800" dirty="0" smtClean="0">
                <a:solidFill>
                  <a:schemeClr val="accent2"/>
                </a:solidFill>
                <a:latin typeface="Times New Roman"/>
                <a:ea typeface="Times New Roman"/>
              </a:rPr>
              <a:t>GĐ BHXH </a:t>
            </a:r>
            <a:r>
              <a:rPr lang="en-US" sz="2800" dirty="0" err="1" smtClean="0">
                <a:solidFill>
                  <a:schemeClr val="accent2"/>
                </a:solidFill>
                <a:latin typeface="Times New Roman"/>
                <a:ea typeface="Times New Roman"/>
              </a:rPr>
              <a:t>cấp</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tỉnh</a:t>
            </a:r>
            <a:r>
              <a:rPr lang="en-US" sz="2800" dirty="0" smtClean="0">
                <a:solidFill>
                  <a:schemeClr val="accent2"/>
                </a:solidFill>
                <a:latin typeface="Times New Roman"/>
                <a:ea typeface="Times New Roman"/>
              </a:rPr>
              <a:t>: </a:t>
            </a:r>
            <a:r>
              <a:rPr lang="en-US" sz="2800" dirty="0" err="1" smtClean="0">
                <a:solidFill>
                  <a:schemeClr val="accent2"/>
                </a:solidFill>
                <a:latin typeface="Times New Roman"/>
                <a:ea typeface="Times New Roman"/>
              </a:rPr>
              <a:t>đến</a:t>
            </a:r>
            <a:r>
              <a:rPr lang="en-US" sz="2800" dirty="0" smtClean="0">
                <a:solidFill>
                  <a:schemeClr val="accent2"/>
                </a:solidFill>
                <a:latin typeface="Times New Roman"/>
                <a:ea typeface="Times New Roman"/>
              </a:rPr>
              <a:t> 37.500.000đ</a:t>
            </a:r>
          </a:p>
          <a:p>
            <a:pPr>
              <a:buFont typeface="Arial" charset="0"/>
              <a:buChar char="•"/>
            </a:pPr>
            <a:endParaRPr lang="en-US" sz="2800" dirty="0" smtClean="0">
              <a:solidFill>
                <a:srgbClr val="94BF6E"/>
              </a:solidFill>
              <a:latin typeface="Times New Roman"/>
              <a:ea typeface="Times New Roman"/>
            </a:endParaRPr>
          </a:p>
          <a:p>
            <a:pPr marL="38100" indent="0"/>
            <a:r>
              <a:rPr lang="en-US" sz="2800" dirty="0" smtClean="0">
                <a:latin typeface="Times New Roman"/>
                <a:ea typeface="Times New Roman"/>
              </a:rPr>
              <a:t>  </a:t>
            </a:r>
            <a:endParaRPr lang="en-US" dirty="0" smtClean="0">
              <a:latin typeface="Times New Roman"/>
              <a:ea typeface="Times New Roman"/>
            </a:endParaRPr>
          </a:p>
          <a:p>
            <a:pPr>
              <a:buFont typeface="Arial" charset="0"/>
              <a:buChar char="•"/>
            </a:pPr>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62</a:t>
            </a:fld>
            <a:endParaRPr lang="en"/>
          </a:p>
        </p:txBody>
      </p:sp>
    </p:spTree>
    <p:extLst>
      <p:ext uri="{BB962C8B-B14F-4D97-AF65-F5344CB8AC3E}">
        <p14:creationId xmlns:p14="http://schemas.microsoft.com/office/powerpoint/2010/main" val="25077997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00150"/>
            <a:ext cx="3048000" cy="1693200"/>
          </a:xfrm>
        </p:spPr>
        <p:txBody>
          <a:bodyPr/>
          <a:lstStyle/>
          <a:p>
            <a:pPr lvl="0" indent="-419100">
              <a:spcBef>
                <a:spcPts val="600"/>
              </a:spcBef>
            </a:pPr>
            <a:r>
              <a:rPr lang="vi-VN" sz="3200" dirty="0">
                <a:solidFill>
                  <a:srgbClr val="FFFF00"/>
                </a:solidFill>
                <a:latin typeface="Times New Roman"/>
                <a:ea typeface="Times New Roman"/>
                <a:sym typeface="Nixie One"/>
              </a:rPr>
              <a:t>Điều khoản chuyển tiếp</a:t>
            </a:r>
            <a:r>
              <a:rPr lang="en-US" sz="3200" dirty="0">
                <a:solidFill>
                  <a:srgbClr val="FFFF00"/>
                </a:solidFill>
                <a:latin typeface="Times New Roman"/>
                <a:ea typeface="Times New Roman"/>
                <a:sym typeface="Nixie One"/>
              </a:rPr>
              <a:t/>
            </a:r>
            <a:br>
              <a:rPr lang="en-US" sz="3200" dirty="0">
                <a:solidFill>
                  <a:srgbClr val="FFFF00"/>
                </a:solidFill>
                <a:latin typeface="Times New Roman"/>
                <a:ea typeface="Times New Roman"/>
                <a:sym typeface="Nixie One"/>
              </a:rPr>
            </a:br>
            <a:endParaRPr lang="en-US" sz="3200" dirty="0">
              <a:solidFill>
                <a:srgbClr val="FFFF00"/>
              </a:solidFill>
            </a:endParaRPr>
          </a:p>
        </p:txBody>
      </p:sp>
      <p:sp>
        <p:nvSpPr>
          <p:cNvPr id="3" name="Subtitle 2"/>
          <p:cNvSpPr>
            <a:spLocks noGrp="1"/>
          </p:cNvSpPr>
          <p:nvPr>
            <p:ph type="subTitle" idx="1"/>
          </p:nvPr>
        </p:nvSpPr>
        <p:spPr>
          <a:xfrm>
            <a:off x="3581400" y="590550"/>
            <a:ext cx="5410200" cy="4191000"/>
          </a:xfrm>
        </p:spPr>
        <p:txBody>
          <a:bodyPr/>
          <a:lstStyle/>
          <a:p>
            <a:pPr marL="0">
              <a:spcBef>
                <a:spcPts val="600"/>
              </a:spcBef>
            </a:pPr>
            <a:r>
              <a:rPr lang="vi-VN" sz="2400" dirty="0" smtClean="0">
                <a:solidFill>
                  <a:schemeClr val="accent2"/>
                </a:solidFill>
                <a:latin typeface="Times New Roman"/>
                <a:ea typeface="Times New Roman"/>
              </a:rPr>
              <a:t>Đối </a:t>
            </a:r>
            <a:r>
              <a:rPr lang="vi-VN" sz="2400" dirty="0">
                <a:solidFill>
                  <a:schemeClr val="accent2"/>
                </a:solidFill>
                <a:latin typeface="Times New Roman"/>
                <a:ea typeface="Times New Roman"/>
              </a:rPr>
              <a:t>với hành vi vi phạm hành chính </a:t>
            </a:r>
            <a:r>
              <a:rPr lang="vi-VN" sz="2400" dirty="0" smtClean="0">
                <a:solidFill>
                  <a:schemeClr val="accent2"/>
                </a:solidFill>
                <a:latin typeface="Times New Roman"/>
                <a:ea typeface="Times New Roman"/>
              </a:rPr>
              <a:t>xảy </a:t>
            </a:r>
            <a:r>
              <a:rPr lang="vi-VN" sz="2400" dirty="0">
                <a:solidFill>
                  <a:schemeClr val="accent2"/>
                </a:solidFill>
                <a:latin typeface="Times New Roman"/>
                <a:ea typeface="Times New Roman"/>
              </a:rPr>
              <a:t>ra trước ngày Nghị định này có hiệu lực thi hành mà sau đó mới bị phát hiện hoặc đang xem xét, giải quyết thì áp dụng các quy định về xử phạt quy định tại Nghị định này </a:t>
            </a:r>
            <a:r>
              <a:rPr lang="vi-VN" sz="2400" u="sng" dirty="0">
                <a:solidFill>
                  <a:schemeClr val="accent2"/>
                </a:solidFill>
                <a:latin typeface="Times New Roman"/>
                <a:ea typeface="Times New Roman"/>
              </a:rPr>
              <a:t>nếu</a:t>
            </a:r>
            <a:r>
              <a:rPr lang="vi-VN" sz="2400" dirty="0">
                <a:solidFill>
                  <a:schemeClr val="accent2"/>
                </a:solidFill>
                <a:latin typeface="Times New Roman"/>
                <a:ea typeface="Times New Roman"/>
              </a:rPr>
              <a:t> Nghị định này không quy định trách nhiệm pháp lý hoặc quy định trách nhiệm pháp lý nhẹ hơn cho các cá nhân, tổ chức vi phạm.</a:t>
            </a:r>
            <a:endParaRPr lang="en-US" sz="2400" dirty="0">
              <a:solidFill>
                <a:schemeClr val="accent2"/>
              </a:solidFill>
              <a:latin typeface="Times New Roman"/>
              <a:ea typeface="Times New Roman"/>
            </a:endParaRPr>
          </a:p>
          <a:p>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63</a:t>
            </a:fld>
            <a:endParaRPr lang="en"/>
          </a:p>
        </p:txBody>
      </p:sp>
    </p:spTree>
    <p:extLst>
      <p:ext uri="{BB962C8B-B14F-4D97-AF65-F5344CB8AC3E}">
        <p14:creationId xmlns:p14="http://schemas.microsoft.com/office/powerpoint/2010/main" val="27172102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1635"/>
        <p:cNvGrpSpPr/>
        <p:nvPr/>
      </p:nvGrpSpPr>
      <p:grpSpPr>
        <a:xfrm>
          <a:off x="0" y="0"/>
          <a:ext cx="0" cy="0"/>
          <a:chOff x="0" y="0"/>
          <a:chExt cx="0" cy="0"/>
        </a:xfrm>
      </p:grpSpPr>
      <p:sp>
        <p:nvSpPr>
          <p:cNvPr id="2" name="TextBox 1"/>
          <p:cNvSpPr txBox="1"/>
          <p:nvPr/>
        </p:nvSpPr>
        <p:spPr>
          <a:xfrm>
            <a:off x="1027134" y="1804890"/>
            <a:ext cx="7772400"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TRÂN TRỌNG CẢM ƠN!</a:t>
            </a:r>
            <a:endParaRPr lang="en-US" sz="36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1400</TotalTime>
  <Words>3426</Words>
  <Application>Microsoft Office PowerPoint</Application>
  <PresentationFormat>On-screen Show (16:9)</PresentationFormat>
  <Paragraphs>339</Paragraphs>
  <Slides>64</Slides>
  <Notes>55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64</vt:i4>
      </vt:variant>
    </vt:vector>
  </HeadingPairs>
  <TitlesOfParts>
    <vt:vector size="72" baseType="lpstr">
      <vt:lpstr>Arial</vt:lpstr>
      <vt:lpstr>Arial Narrow</vt:lpstr>
      <vt:lpstr>.VnTimeH</vt:lpstr>
      <vt:lpstr>Nixie One</vt:lpstr>
      <vt:lpstr>Wingdings</vt:lpstr>
      <vt:lpstr>Times New Roman</vt:lpstr>
      <vt:lpstr>Roboto Slab</vt:lpstr>
      <vt:lpstr>Warwick template</vt:lpstr>
      <vt:lpstr>MỘT SỐ VẤN ĐỀ CẦN LƯU Ý KHI THỰC HIỆN LUẬT XỬ LÝ VI PHẠM HÀNH CHÍNH  </vt:lpstr>
      <vt:lpstr>LUẬT ÁP DỤNG</vt:lpstr>
      <vt:lpstr>PHẠM VI</vt:lpstr>
      <vt:lpstr>VI PHẠM HÀNH CHÍNH LÀ HÀNH VI VI PHẠM PHÁP LUẬT QLNN</vt:lpstr>
      <vt:lpstr>PowerPoint Presentation</vt:lpstr>
      <vt:lpstr>- Áp dụng đối với cá nhân   - Vi phạm pháp luật về an ninh, trật tự, an toàn xã hội   - Không phải là tội phạm</vt:lpstr>
      <vt:lpstr>PowerPoint Presentation</vt:lpstr>
      <vt:lpstr>PowerPoint Presentation</vt:lpstr>
      <vt:lpstr>VI PHẠM NHIỀU LẦN</vt:lpstr>
      <vt:lpstr>VI PHẠM CÓ TỔ CHỨC</vt:lpstr>
      <vt:lpstr>TỔ CHỨC</vt:lpstr>
      <vt:lpstr>NGUYÊN TẮC XỬ PHẠT</vt:lpstr>
      <vt:lpstr>NGUYÊN TẮC XỬ PHẠT</vt:lpstr>
      <vt:lpstr>PowerPoint Presentation</vt:lpstr>
      <vt:lpstr>PowerPoint Presentation</vt:lpstr>
      <vt:lpstr>Thời điểm để tính thời hiệu xử phạt</vt:lpstr>
      <vt:lpstr>Một số thời hiệu đặc thù</vt:lpstr>
      <vt:lpstr>PowerPoint Presentation</vt:lpstr>
      <vt:lpstr>PowerPoint Presentation</vt:lpstr>
      <vt:lpstr>PowerPoint Presentation</vt:lpstr>
      <vt:lpstr>NHỮNG TRƯỜNG HỢP  KHÔNG XỬ PHẠT</vt:lpstr>
      <vt:lpstr>HÀNH VI CẤM</vt:lpstr>
      <vt:lpstr>HÀNH VI CẤM</vt:lpstr>
      <vt:lpstr>HÀNH VI CẤM</vt:lpstr>
      <vt:lpstr>PowerPoint Presentation</vt:lpstr>
      <vt:lpstr>PowerPoint Presentation</vt:lpstr>
      <vt:lpstr>PowerPoint Presentation</vt:lpstr>
      <vt:lpstr>CÁC HÌNH THỨC XỬ PHẠT CHÍNH</vt:lpstr>
      <vt:lpstr>PowerPoint Presentation</vt:lpstr>
      <vt:lpstr>NGUYÊN TẮC ÁP DỤNG HÌNH THỨC XỬ PHẠT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NGUYÊN TẮC XÁC ĐỊNH VÀ PHÂN ĐỊNH THẨM QUYỀN XỬ PHẠT</vt:lpstr>
      <vt:lpstr>NGUYÊN TẮC XÁC ĐỊNH VÀ PHÂN ĐỊNH THẨM QUYỀN XỬ PHẠT</vt:lpstr>
      <vt:lpstr>NGUYÊN TẮC XÁC ĐỊNH VÀ PHÂN ĐỊNH THẨM QUYỀN XỬ PHẠT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MỘT SỐ ND CẦN LƯU Ý đ/v NGHỊ ĐỊNH 28/NĐ-CP    QUY ĐỊNH XỬ PHẠT VI PHẠM HÀNH CHÍNH LĨNH VỰC LAO ĐỘNG, BẢO HIỂM XÃ HỘI, ĐƯA NGƯỜI LAO ĐỘNG VIỆT NAM ĐI LÀM VIỆC Ở NƯỚC NGOÀI THEO HỢP ĐỒNG </vt:lpstr>
      <vt:lpstr>NGHỊ ĐỊNH 28/NĐ-CP</vt:lpstr>
      <vt:lpstr>ĐỐI TƯỢNG  ÁP DỤNG</vt:lpstr>
      <vt:lpstr>HÌNH THỨC XỬ PHẠT &amp;  BP KHẮC PHỤC HẬU QUẢ</vt:lpstr>
      <vt:lpstr>MỨC PHẠT TIỀN </vt:lpstr>
      <vt:lpstr>THẨM QUYỀN LẬP BBVPHC</vt:lpstr>
      <vt:lpstr>Thẩm quyền xử phạt của Thanh tra lao động (hình thức phạt tiền)</vt:lpstr>
      <vt:lpstr>Thẩm quyền xử phạt của  CQ khác  (hình thức phạt tiền)</vt:lpstr>
      <vt:lpstr>Điều khoản chuyển tiếp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MỘT SỐ VẤN ĐỀ CẦN LƯU Ý KHI THỰC HIỆN LUẬT XỬ LÝ VI PHẠM HÀNH CHÍNH</dc:title>
  <dc:creator>admin</dc:creator>
  <cp:lastModifiedBy>Admin</cp:lastModifiedBy>
  <cp:revision>65</cp:revision>
  <dcterms:modified xsi:type="dcterms:W3CDTF">2021-12-06T06:03:52Z</dcterms:modified>
</cp:coreProperties>
</file>